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14"/>
  </p:notesMasterIdLst>
  <p:sldIdLst>
    <p:sldId id="256" r:id="rId3"/>
    <p:sldId id="257" r:id="rId4"/>
    <p:sldId id="258" r:id="rId5"/>
    <p:sldId id="259" r:id="rId6"/>
    <p:sldId id="260" r:id="rId7"/>
    <p:sldId id="261" r:id="rId8"/>
    <p:sldId id="262" r:id="rId9"/>
    <p:sldId id="263" r:id="rId10"/>
    <p:sldId id="264" r:id="rId11"/>
    <p:sldId id="265" r:id="rId12"/>
    <p:sldId id="267" r:id="rId13"/>
  </p:sldIdLst>
  <p:sldSz cx="9144000" cy="6858000" type="screen4x3"/>
  <p:notesSz cx="6858000" cy="9144000"/>
  <p:defaultTextStyle>
    <a:defPPr lvl="0">
      <a:defRPr lang="en-US"/>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1416" y="72"/>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F37421-DE6B-464D-9C09-20BDBB6BC6A4}" type="datetimeFigureOut">
              <a:rPr lang="en-US" smtClean="0"/>
              <a:t>9/30/2020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5FB1CD-1E9B-4169-99F0-69187D3C8234}" type="slidenum">
              <a:rPr lang="en-US" smtClean="0"/>
              <a:t>‹N°›</a:t>
            </a:fld>
            <a:endParaRPr lang="en-US"/>
          </a:p>
        </p:txBody>
      </p:sp>
    </p:spTree>
    <p:extLst>
      <p:ext uri="{BB962C8B-B14F-4D97-AF65-F5344CB8AC3E}">
        <p14:creationId xmlns:p14="http://schemas.microsoft.com/office/powerpoint/2010/main" val="1572468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lvl1pPr defTabSz="914423" eaLnBrk="0" hangingPunct="0">
              <a:spcBef>
                <a:spcPct val="30000"/>
              </a:spcBef>
              <a:defRPr sz="1100">
                <a:solidFill>
                  <a:schemeClr val="tx1"/>
                </a:solidFill>
                <a:latin typeface="Times New Roman" pitchFamily="18" charset="0"/>
              </a:defRPr>
            </a:lvl1pPr>
            <a:lvl2pPr marL="685817" indent="-263776" defTabSz="914423" eaLnBrk="0" hangingPunct="0">
              <a:spcBef>
                <a:spcPct val="30000"/>
              </a:spcBef>
              <a:defRPr sz="1100">
                <a:solidFill>
                  <a:schemeClr val="tx1"/>
                </a:solidFill>
                <a:latin typeface="Times New Roman" pitchFamily="18" charset="0"/>
              </a:defRPr>
            </a:lvl2pPr>
            <a:lvl3pPr marL="1055103" indent="-211021" defTabSz="914423" eaLnBrk="0" hangingPunct="0">
              <a:spcBef>
                <a:spcPct val="30000"/>
              </a:spcBef>
              <a:defRPr sz="1100">
                <a:solidFill>
                  <a:schemeClr val="tx1"/>
                </a:solidFill>
                <a:latin typeface="Times New Roman" pitchFamily="18" charset="0"/>
              </a:defRPr>
            </a:lvl3pPr>
            <a:lvl4pPr marL="1477145" indent="-211021" defTabSz="914423" eaLnBrk="0" hangingPunct="0">
              <a:spcBef>
                <a:spcPct val="30000"/>
              </a:spcBef>
              <a:defRPr sz="1100">
                <a:solidFill>
                  <a:schemeClr val="tx1"/>
                </a:solidFill>
                <a:latin typeface="Times New Roman" pitchFamily="18" charset="0"/>
              </a:defRPr>
            </a:lvl4pPr>
            <a:lvl5pPr marL="1899186" indent="-211021" defTabSz="914423" eaLnBrk="0" hangingPunct="0">
              <a:spcBef>
                <a:spcPct val="30000"/>
              </a:spcBef>
              <a:defRPr sz="1100">
                <a:solidFill>
                  <a:schemeClr val="tx1"/>
                </a:solidFill>
                <a:latin typeface="Times New Roman" pitchFamily="18" charset="0"/>
              </a:defRPr>
            </a:lvl5pPr>
            <a:lvl6pPr marL="2321227" indent="-211021" defTabSz="914423" eaLnBrk="0" fontAlgn="base" hangingPunct="0">
              <a:spcBef>
                <a:spcPct val="30000"/>
              </a:spcBef>
              <a:spcAft>
                <a:spcPct val="0"/>
              </a:spcAft>
              <a:defRPr sz="1100">
                <a:solidFill>
                  <a:schemeClr val="tx1"/>
                </a:solidFill>
                <a:latin typeface="Times New Roman" pitchFamily="18" charset="0"/>
              </a:defRPr>
            </a:lvl6pPr>
            <a:lvl7pPr marL="2743269" indent="-211021" defTabSz="914423" eaLnBrk="0" fontAlgn="base" hangingPunct="0">
              <a:spcBef>
                <a:spcPct val="30000"/>
              </a:spcBef>
              <a:spcAft>
                <a:spcPct val="0"/>
              </a:spcAft>
              <a:defRPr sz="1100">
                <a:solidFill>
                  <a:schemeClr val="tx1"/>
                </a:solidFill>
                <a:latin typeface="Times New Roman" pitchFamily="18" charset="0"/>
              </a:defRPr>
            </a:lvl7pPr>
            <a:lvl8pPr marL="3165310" indent="-211021" defTabSz="914423" eaLnBrk="0" fontAlgn="base" hangingPunct="0">
              <a:spcBef>
                <a:spcPct val="30000"/>
              </a:spcBef>
              <a:spcAft>
                <a:spcPct val="0"/>
              </a:spcAft>
              <a:defRPr sz="1100">
                <a:solidFill>
                  <a:schemeClr val="tx1"/>
                </a:solidFill>
                <a:latin typeface="Times New Roman" pitchFamily="18" charset="0"/>
              </a:defRPr>
            </a:lvl8pPr>
            <a:lvl9pPr marL="3587351" indent="-211021" defTabSz="914423"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defRPr/>
            </a:pPr>
            <a:fld id="{F1C4D5B7-9C69-4510-8E76-56F5B2A1AC9F}" type="slidenum">
              <a:rPr lang="de-DE" altLang="de-DE" sz="1200">
                <a:solidFill>
                  <a:prstClr val="black"/>
                </a:solidFill>
              </a:rPr>
              <a:pPr eaLnBrk="1" hangingPunct="1">
                <a:spcBef>
                  <a:spcPct val="0"/>
                </a:spcBef>
                <a:defRPr/>
              </a:pPr>
              <a:t>1</a:t>
            </a:fld>
            <a:endParaRPr lang="de-DE" altLang="de-DE" sz="1200">
              <a:solidFill>
                <a:prstClr val="black"/>
              </a:solidFill>
            </a:endParaRPr>
          </a:p>
        </p:txBody>
      </p:sp>
      <p:sp>
        <p:nvSpPr>
          <p:cNvPr id="19459" name="Rectangle 7"/>
          <p:cNvSpPr txBox="1">
            <a:spLocks noGrp="1" noChangeArrowheads="1"/>
          </p:cNvSpPr>
          <p:nvPr/>
        </p:nvSpPr>
        <p:spPr bwMode="auto">
          <a:xfrm>
            <a:off x="3887530" y="8690133"/>
            <a:ext cx="2970470" cy="45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14" tIns="47411" rIns="94814" bIns="47411" anchor="b"/>
          <a:lstStyle>
            <a:lvl1pPr defTabSz="1027113" eaLnBrk="0" hangingPunct="0">
              <a:spcBef>
                <a:spcPct val="30000"/>
              </a:spcBef>
              <a:defRPr sz="1200">
                <a:solidFill>
                  <a:schemeClr val="tx1"/>
                </a:solidFill>
                <a:latin typeface="Times New Roman" pitchFamily="18" charset="0"/>
              </a:defRPr>
            </a:lvl1pPr>
            <a:lvl2pPr marL="742950" indent="-285750" defTabSz="1027113" eaLnBrk="0" hangingPunct="0">
              <a:spcBef>
                <a:spcPct val="30000"/>
              </a:spcBef>
              <a:defRPr sz="1200">
                <a:solidFill>
                  <a:schemeClr val="tx1"/>
                </a:solidFill>
                <a:latin typeface="Times New Roman" pitchFamily="18" charset="0"/>
              </a:defRPr>
            </a:lvl2pPr>
            <a:lvl3pPr marL="1143000" indent="-228600" defTabSz="1027113" eaLnBrk="0" hangingPunct="0">
              <a:spcBef>
                <a:spcPct val="30000"/>
              </a:spcBef>
              <a:defRPr sz="1200">
                <a:solidFill>
                  <a:schemeClr val="tx1"/>
                </a:solidFill>
                <a:latin typeface="Times New Roman" pitchFamily="18" charset="0"/>
              </a:defRPr>
            </a:lvl3pPr>
            <a:lvl4pPr marL="1600200" indent="-228600" defTabSz="1027113" eaLnBrk="0" hangingPunct="0">
              <a:spcBef>
                <a:spcPct val="30000"/>
              </a:spcBef>
              <a:defRPr sz="1200">
                <a:solidFill>
                  <a:schemeClr val="tx1"/>
                </a:solidFill>
                <a:latin typeface="Times New Roman" pitchFamily="18" charset="0"/>
              </a:defRPr>
            </a:lvl4pPr>
            <a:lvl5pPr marL="2057400" indent="-228600" defTabSz="1027113" eaLnBrk="0" hangingPunct="0">
              <a:spcBef>
                <a:spcPct val="30000"/>
              </a:spcBef>
              <a:defRPr sz="1200">
                <a:solidFill>
                  <a:schemeClr val="tx1"/>
                </a:solidFill>
                <a:latin typeface="Times New Roman" pitchFamily="18" charset="0"/>
              </a:defRPr>
            </a:lvl5pPr>
            <a:lvl6pPr marL="2514600" indent="-228600" defTabSz="1027113" eaLnBrk="0" fontAlgn="base" hangingPunct="0">
              <a:spcBef>
                <a:spcPct val="30000"/>
              </a:spcBef>
              <a:spcAft>
                <a:spcPct val="0"/>
              </a:spcAft>
              <a:defRPr sz="1200">
                <a:solidFill>
                  <a:schemeClr val="tx1"/>
                </a:solidFill>
                <a:latin typeface="Times New Roman" pitchFamily="18" charset="0"/>
              </a:defRPr>
            </a:lvl6pPr>
            <a:lvl7pPr marL="2971800" indent="-228600" defTabSz="1027113" eaLnBrk="0" fontAlgn="base" hangingPunct="0">
              <a:spcBef>
                <a:spcPct val="30000"/>
              </a:spcBef>
              <a:spcAft>
                <a:spcPct val="0"/>
              </a:spcAft>
              <a:defRPr sz="1200">
                <a:solidFill>
                  <a:schemeClr val="tx1"/>
                </a:solidFill>
                <a:latin typeface="Times New Roman" pitchFamily="18" charset="0"/>
              </a:defRPr>
            </a:lvl7pPr>
            <a:lvl8pPr marL="3429000" indent="-228600" defTabSz="1027113" eaLnBrk="0" fontAlgn="base" hangingPunct="0">
              <a:spcBef>
                <a:spcPct val="30000"/>
              </a:spcBef>
              <a:spcAft>
                <a:spcPct val="0"/>
              </a:spcAft>
              <a:defRPr sz="1200">
                <a:solidFill>
                  <a:schemeClr val="tx1"/>
                </a:solidFill>
                <a:latin typeface="Times New Roman" pitchFamily="18" charset="0"/>
              </a:defRPr>
            </a:lvl8pPr>
            <a:lvl9pPr marL="3886200" indent="-228600" defTabSz="1027113" eaLnBrk="0" fontAlgn="base" hangingPunct="0">
              <a:spcBef>
                <a:spcPct val="30000"/>
              </a:spcBef>
              <a:spcAft>
                <a:spcPct val="0"/>
              </a:spcAft>
              <a:defRPr sz="1200">
                <a:solidFill>
                  <a:schemeClr val="tx1"/>
                </a:solidFill>
                <a:latin typeface="Times New Roman" pitchFamily="18" charset="0"/>
              </a:defRPr>
            </a:lvl9pPr>
          </a:lstStyle>
          <a:p>
            <a:pPr algn="r" eaLnBrk="1" fontAlgn="base" hangingPunct="1">
              <a:spcBef>
                <a:spcPct val="0"/>
              </a:spcBef>
              <a:spcAft>
                <a:spcPct val="0"/>
              </a:spcAft>
            </a:pPr>
            <a:fld id="{A47936A0-EC82-44A5-A6CC-B66F3F4B3415}" type="slidenum">
              <a:rPr lang="en-GB" altLang="de-DE" sz="1300">
                <a:solidFill>
                  <a:prstClr val="black"/>
                </a:solidFill>
                <a:latin typeface="Arial" charset="0"/>
                <a:cs typeface="Arial" charset="0"/>
              </a:rPr>
              <a:pPr algn="r" eaLnBrk="1" fontAlgn="base" hangingPunct="1">
                <a:spcBef>
                  <a:spcPct val="0"/>
                </a:spcBef>
                <a:spcAft>
                  <a:spcPct val="0"/>
                </a:spcAft>
              </a:pPr>
              <a:t>1</a:t>
            </a:fld>
            <a:endParaRPr lang="en-GB" altLang="de-DE" sz="1300">
              <a:solidFill>
                <a:prstClr val="black"/>
              </a:solidFill>
              <a:latin typeface="Arial" charset="0"/>
              <a:cs typeface="Arial" charset="0"/>
            </a:endParaRPr>
          </a:p>
        </p:txBody>
      </p:sp>
      <p:sp>
        <p:nvSpPr>
          <p:cNvPr id="19460" name="Rectangle 2"/>
          <p:cNvSpPr>
            <a:spLocks noGrp="1" noRot="1" noChangeAspect="1" noChangeArrowheads="1" noTextEdit="1"/>
          </p:cNvSpPr>
          <p:nvPr>
            <p:ph type="sldImg"/>
          </p:nvPr>
        </p:nvSpPr>
        <p:spPr>
          <a:xfrm>
            <a:off x="1143000" y="685800"/>
            <a:ext cx="4575175" cy="3430588"/>
          </a:xfrm>
          <a:ln/>
        </p:spPr>
      </p:sp>
      <p:sp>
        <p:nvSpPr>
          <p:cNvPr id="19461" name="Rectangle 3"/>
          <p:cNvSpPr>
            <a:spLocks noGrp="1" noChangeArrowheads="1"/>
          </p:cNvSpPr>
          <p:nvPr>
            <p:ph type="body" idx="1"/>
          </p:nvPr>
        </p:nvSpPr>
        <p:spPr>
          <a:xfrm>
            <a:off x="913991" y="4342939"/>
            <a:ext cx="5030018" cy="4114587"/>
          </a:xfrm>
          <a:noFill/>
        </p:spPr>
        <p:txBody>
          <a:bodyPr lIns="94814" tIns="47411" rIns="94814" bIns="47411"/>
          <a:lstStyle/>
          <a:p>
            <a:pPr eaLnBrk="1" hangingPunct="1"/>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Formule 1 des systèmes de traçabilité</a:t>
            </a:r>
          </a:p>
        </p:txBody>
      </p:sp>
      <p:sp>
        <p:nvSpPr>
          <p:cNvPr id="4" name="Espace réservé du numéro de diapositive 3"/>
          <p:cNvSpPr>
            <a:spLocks noGrp="1"/>
          </p:cNvSpPr>
          <p:nvPr>
            <p:ph type="sldNum" sz="quarter" idx="5"/>
          </p:nvPr>
        </p:nvSpPr>
        <p:spPr/>
        <p:txBody>
          <a:bodyPr/>
          <a:lstStyle/>
          <a:p>
            <a:fld id="{645FB1CD-1E9B-4169-99F0-69187D3C8234}" type="slidenum">
              <a:rPr lang="en-US" smtClean="0"/>
              <a:t>10</a:t>
            </a:fld>
            <a:endParaRPr lang="en-US"/>
          </a:p>
        </p:txBody>
      </p:sp>
    </p:spTree>
    <p:extLst>
      <p:ext uri="{BB962C8B-B14F-4D97-AF65-F5344CB8AC3E}">
        <p14:creationId xmlns:p14="http://schemas.microsoft.com/office/powerpoint/2010/main" val="33851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0AB07BA2-C28E-4B00-90C6-8023FF94EC7E}" type="datetimeFigureOut">
              <a:rPr lang="en-GB">
                <a:solidFill>
                  <a:srgbClr val="5E6263">
                    <a:tint val="75000"/>
                  </a:srgbClr>
                </a:solidFill>
              </a:rPr>
              <a:pPr>
                <a:defRPr/>
              </a:pPr>
              <a:t>30/09/2020</a:t>
            </a:fld>
            <a:endParaRPr lang="en-GB">
              <a:solidFill>
                <a:srgbClr val="5E6263">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de-DE" altLang="de-DE">
                <a:solidFill>
                  <a:srgbClr val="5E6263">
                    <a:tint val="75000"/>
                  </a:srgbClr>
                </a:solidFill>
              </a:rPr>
              <a:t>Page </a:t>
            </a:r>
            <a:r>
              <a:rPr lang="de-DE" altLang="de-DE">
                <a:solidFill>
                  <a:srgbClr val="5E6263">
                    <a:tint val="75000"/>
                  </a:srgbClr>
                </a:solidFill>
                <a:sym typeface="Wingdings" pitchFamily="2" charset="2"/>
              </a:rPr>
              <a:t></a:t>
            </a:r>
            <a:r>
              <a:rPr lang="de-DE" altLang="de-DE">
                <a:solidFill>
                  <a:srgbClr val="5E6263">
                    <a:tint val="75000"/>
                  </a:srgbClr>
                </a:solidFill>
              </a:rPr>
              <a:t> </a:t>
            </a:r>
            <a:fld id="{2C024D32-90E8-4BC6-8C47-487AA54B5C9A}" type="slidenum">
              <a:rPr lang="de-DE" altLang="de-DE">
                <a:solidFill>
                  <a:srgbClr val="5E6263">
                    <a:tint val="75000"/>
                  </a:srgbClr>
                </a:solidFill>
              </a:rPr>
              <a:pPr>
                <a:defRPr/>
              </a:pPr>
              <a:t>‹N°›</a:t>
            </a:fld>
            <a:endParaRPr lang="de-DE" altLang="de-DE">
              <a:solidFill>
                <a:srgbClr val="5E6263">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F87E931D-4134-4353-9700-CCFCCC360776}" type="slidenum">
              <a:rPr lang="en-GB">
                <a:solidFill>
                  <a:srgbClr val="5E6263">
                    <a:tint val="75000"/>
                  </a:srgbClr>
                </a:solidFill>
              </a:rPr>
              <a:pPr>
                <a:defRPr/>
              </a:pPr>
              <a:t>‹N°›</a:t>
            </a:fld>
            <a:endParaRPr lang="en-GB">
              <a:solidFill>
                <a:srgbClr val="5E6263">
                  <a:tint val="75000"/>
                </a:srgbClr>
              </a:solidFill>
            </a:endParaRPr>
          </a:p>
        </p:txBody>
      </p:sp>
    </p:spTree>
    <p:extLst>
      <p:ext uri="{BB962C8B-B14F-4D97-AF65-F5344CB8AC3E}">
        <p14:creationId xmlns:p14="http://schemas.microsoft.com/office/powerpoint/2010/main" val="3664336500"/>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E3933334-EA59-4EB4-A59B-E11742F25E96}" type="datetimeFigureOut">
              <a:rPr lang="en-GB">
                <a:solidFill>
                  <a:srgbClr val="5E6263">
                    <a:tint val="75000"/>
                  </a:srgbClr>
                </a:solidFill>
              </a:rPr>
              <a:pPr>
                <a:defRPr/>
              </a:pPr>
              <a:t>30/09/2020</a:t>
            </a:fld>
            <a:endParaRPr lang="en-GB">
              <a:solidFill>
                <a:srgbClr val="5E6263">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de-DE" altLang="de-DE">
                <a:solidFill>
                  <a:srgbClr val="5E6263">
                    <a:tint val="75000"/>
                  </a:srgbClr>
                </a:solidFill>
              </a:rPr>
              <a:t>Page </a:t>
            </a:r>
            <a:r>
              <a:rPr lang="de-DE" altLang="de-DE">
                <a:solidFill>
                  <a:srgbClr val="5E6263">
                    <a:tint val="75000"/>
                  </a:srgbClr>
                </a:solidFill>
                <a:sym typeface="Wingdings" pitchFamily="2" charset="2"/>
              </a:rPr>
              <a:t></a:t>
            </a:r>
            <a:r>
              <a:rPr lang="de-DE" altLang="de-DE">
                <a:solidFill>
                  <a:srgbClr val="5E6263">
                    <a:tint val="75000"/>
                  </a:srgbClr>
                </a:solidFill>
              </a:rPr>
              <a:t> </a:t>
            </a:r>
            <a:fld id="{F8FF8A59-5BD1-4FE8-83E2-2AB3186719E8}" type="slidenum">
              <a:rPr lang="de-DE" altLang="de-DE">
                <a:solidFill>
                  <a:srgbClr val="5E6263">
                    <a:tint val="75000"/>
                  </a:srgbClr>
                </a:solidFill>
              </a:rPr>
              <a:pPr>
                <a:defRPr/>
              </a:pPr>
              <a:t>‹N°›</a:t>
            </a:fld>
            <a:endParaRPr lang="de-DE" altLang="de-DE">
              <a:solidFill>
                <a:srgbClr val="5E6263">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AAF61C92-EF04-4996-ABB4-C4E47E2DB2BA}" type="slidenum">
              <a:rPr lang="en-GB">
                <a:solidFill>
                  <a:srgbClr val="5E6263">
                    <a:tint val="75000"/>
                  </a:srgbClr>
                </a:solidFill>
              </a:rPr>
              <a:pPr>
                <a:defRPr/>
              </a:pPr>
              <a:t>‹N°›</a:t>
            </a:fld>
            <a:endParaRPr lang="en-GB">
              <a:solidFill>
                <a:srgbClr val="5E6263">
                  <a:tint val="75000"/>
                </a:srgbClr>
              </a:solidFill>
            </a:endParaRPr>
          </a:p>
        </p:txBody>
      </p:sp>
    </p:spTree>
    <p:extLst>
      <p:ext uri="{BB962C8B-B14F-4D97-AF65-F5344CB8AC3E}">
        <p14:creationId xmlns:p14="http://schemas.microsoft.com/office/powerpoint/2010/main" val="2552106499"/>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55069905-09CB-499B-A038-3D4030AD31B2}" type="datetimeFigureOut">
              <a:rPr lang="en-GB">
                <a:solidFill>
                  <a:srgbClr val="5E6263">
                    <a:tint val="75000"/>
                  </a:srgbClr>
                </a:solidFill>
              </a:rPr>
              <a:pPr>
                <a:defRPr/>
              </a:pPr>
              <a:t>30/09/2020</a:t>
            </a:fld>
            <a:endParaRPr lang="en-GB">
              <a:solidFill>
                <a:srgbClr val="5E6263">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de-DE" altLang="de-DE">
                <a:solidFill>
                  <a:srgbClr val="5E6263">
                    <a:tint val="75000"/>
                  </a:srgbClr>
                </a:solidFill>
              </a:rPr>
              <a:t>Page </a:t>
            </a:r>
            <a:r>
              <a:rPr lang="de-DE" altLang="de-DE">
                <a:solidFill>
                  <a:srgbClr val="5E6263">
                    <a:tint val="75000"/>
                  </a:srgbClr>
                </a:solidFill>
                <a:sym typeface="Wingdings" pitchFamily="2" charset="2"/>
              </a:rPr>
              <a:t></a:t>
            </a:r>
            <a:r>
              <a:rPr lang="de-DE" altLang="de-DE">
                <a:solidFill>
                  <a:srgbClr val="5E6263">
                    <a:tint val="75000"/>
                  </a:srgbClr>
                </a:solidFill>
              </a:rPr>
              <a:t> </a:t>
            </a:r>
            <a:fld id="{E960F8F8-3DC0-42FF-8534-5105C3FD1732}" type="slidenum">
              <a:rPr lang="de-DE" altLang="de-DE">
                <a:solidFill>
                  <a:srgbClr val="5E6263">
                    <a:tint val="75000"/>
                  </a:srgbClr>
                </a:solidFill>
              </a:rPr>
              <a:pPr>
                <a:defRPr/>
              </a:pPr>
              <a:t>‹N°›</a:t>
            </a:fld>
            <a:endParaRPr lang="de-DE" altLang="de-DE">
              <a:solidFill>
                <a:srgbClr val="5E6263">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A1EEF98-6F80-46F2-9978-2A49702F7973}" type="slidenum">
              <a:rPr lang="en-GB">
                <a:solidFill>
                  <a:srgbClr val="5E6263">
                    <a:tint val="75000"/>
                  </a:srgbClr>
                </a:solidFill>
              </a:rPr>
              <a:pPr>
                <a:defRPr/>
              </a:pPr>
              <a:t>‹N°›</a:t>
            </a:fld>
            <a:endParaRPr lang="en-GB">
              <a:solidFill>
                <a:srgbClr val="5E6263">
                  <a:tint val="75000"/>
                </a:srgbClr>
              </a:solidFill>
            </a:endParaRPr>
          </a:p>
        </p:txBody>
      </p:sp>
    </p:spTree>
    <p:extLst>
      <p:ext uri="{BB962C8B-B14F-4D97-AF65-F5344CB8AC3E}">
        <p14:creationId xmlns:p14="http://schemas.microsoft.com/office/powerpoint/2010/main" val="979689349"/>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1C918B5-6853-4F0B-BE5A-29F7AF4063A9}" type="datetimeFigureOut">
              <a:rPr lang="en-GB" smtClean="0"/>
              <a:t>30/09/2020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03E3CF-CE30-4BCD-BB76-4FC29B9739B2}" type="slidenum">
              <a:rPr lang="en-GB" smtClean="0"/>
              <a:t>‹N°›</a:t>
            </a:fld>
            <a:endParaRPr lang="en-GB"/>
          </a:p>
        </p:txBody>
      </p:sp>
    </p:spTree>
    <p:extLst>
      <p:ext uri="{BB962C8B-B14F-4D97-AF65-F5344CB8AC3E}">
        <p14:creationId xmlns:p14="http://schemas.microsoft.com/office/powerpoint/2010/main" val="1659679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80728"/>
            <a:ext cx="8219256" cy="1143000"/>
          </a:xfrm>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1C918B5-6853-4F0B-BE5A-29F7AF4063A9}" type="datetimeFigureOut">
              <a:rPr lang="en-GB" smtClean="0"/>
              <a:t>30/09/2020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03E3CF-CE30-4BCD-BB76-4FC29B9739B2}" type="slidenum">
              <a:rPr lang="en-GB" smtClean="0"/>
              <a:t>‹N°›</a:t>
            </a:fld>
            <a:endParaRPr lang="en-GB"/>
          </a:p>
        </p:txBody>
      </p:sp>
    </p:spTree>
    <p:extLst>
      <p:ext uri="{BB962C8B-B14F-4D97-AF65-F5344CB8AC3E}">
        <p14:creationId xmlns:p14="http://schemas.microsoft.com/office/powerpoint/2010/main" val="3966055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C918B5-6853-4F0B-BE5A-29F7AF4063A9}" type="datetimeFigureOut">
              <a:rPr lang="en-GB" smtClean="0"/>
              <a:t>30/09/2020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03E3CF-CE30-4BCD-BB76-4FC29B9739B2}" type="slidenum">
              <a:rPr lang="en-GB" smtClean="0"/>
              <a:t>‹N°›</a:t>
            </a:fld>
            <a:endParaRPr lang="en-GB"/>
          </a:p>
        </p:txBody>
      </p:sp>
    </p:spTree>
    <p:extLst>
      <p:ext uri="{BB962C8B-B14F-4D97-AF65-F5344CB8AC3E}">
        <p14:creationId xmlns:p14="http://schemas.microsoft.com/office/powerpoint/2010/main" val="4132558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1C918B5-6853-4F0B-BE5A-29F7AF4063A9}" type="datetimeFigureOut">
              <a:rPr lang="en-GB" smtClean="0"/>
              <a:t>30/09/2020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03E3CF-CE30-4BCD-BB76-4FC29B9739B2}" type="slidenum">
              <a:rPr lang="en-GB" smtClean="0"/>
              <a:t>‹N°›</a:t>
            </a:fld>
            <a:endParaRPr lang="en-GB"/>
          </a:p>
        </p:txBody>
      </p:sp>
    </p:spTree>
    <p:extLst>
      <p:ext uri="{BB962C8B-B14F-4D97-AF65-F5344CB8AC3E}">
        <p14:creationId xmlns:p14="http://schemas.microsoft.com/office/powerpoint/2010/main" val="1711723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1C918B5-6853-4F0B-BE5A-29F7AF4063A9}" type="datetimeFigureOut">
              <a:rPr lang="en-GB" smtClean="0"/>
              <a:t>30/09/2020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803E3CF-CE30-4BCD-BB76-4FC29B9739B2}" type="slidenum">
              <a:rPr lang="en-GB" smtClean="0"/>
              <a:t>‹N°›</a:t>
            </a:fld>
            <a:endParaRPr lang="en-GB"/>
          </a:p>
        </p:txBody>
      </p:sp>
    </p:spTree>
    <p:extLst>
      <p:ext uri="{BB962C8B-B14F-4D97-AF65-F5344CB8AC3E}">
        <p14:creationId xmlns:p14="http://schemas.microsoft.com/office/powerpoint/2010/main" val="193626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1C918B5-6853-4F0B-BE5A-29F7AF4063A9}" type="datetimeFigureOut">
              <a:rPr lang="en-GB" smtClean="0"/>
              <a:t>30/09/2020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803E3CF-CE30-4BCD-BB76-4FC29B9739B2}" type="slidenum">
              <a:rPr lang="en-GB" smtClean="0"/>
              <a:t>‹N°›</a:t>
            </a:fld>
            <a:endParaRPr lang="en-GB"/>
          </a:p>
        </p:txBody>
      </p:sp>
    </p:spTree>
    <p:extLst>
      <p:ext uri="{BB962C8B-B14F-4D97-AF65-F5344CB8AC3E}">
        <p14:creationId xmlns:p14="http://schemas.microsoft.com/office/powerpoint/2010/main" val="48921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C918B5-6853-4F0B-BE5A-29F7AF4063A9}" type="datetimeFigureOut">
              <a:rPr lang="en-GB" smtClean="0"/>
              <a:t>30/09/2020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803E3CF-CE30-4BCD-BB76-4FC29B9739B2}" type="slidenum">
              <a:rPr lang="en-GB" smtClean="0"/>
              <a:t>‹N°›</a:t>
            </a:fld>
            <a:endParaRPr lang="en-GB"/>
          </a:p>
        </p:txBody>
      </p:sp>
    </p:spTree>
    <p:extLst>
      <p:ext uri="{BB962C8B-B14F-4D97-AF65-F5344CB8AC3E}">
        <p14:creationId xmlns:p14="http://schemas.microsoft.com/office/powerpoint/2010/main" val="3968041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C918B5-6853-4F0B-BE5A-29F7AF4063A9}" type="datetimeFigureOut">
              <a:rPr lang="en-GB" smtClean="0"/>
              <a:t>30/09/2020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03E3CF-CE30-4BCD-BB76-4FC29B9739B2}" type="slidenum">
              <a:rPr lang="en-GB" smtClean="0"/>
              <a:t>‹N°›</a:t>
            </a:fld>
            <a:endParaRPr lang="en-GB"/>
          </a:p>
        </p:txBody>
      </p:sp>
    </p:spTree>
    <p:extLst>
      <p:ext uri="{BB962C8B-B14F-4D97-AF65-F5344CB8AC3E}">
        <p14:creationId xmlns:p14="http://schemas.microsoft.com/office/powerpoint/2010/main" val="1921309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80728"/>
            <a:ext cx="8291264" cy="792088"/>
          </a:xfrm>
        </p:spPr>
        <p:txBody>
          <a:bodyPr/>
          <a:lstStyle/>
          <a:p>
            <a:r>
              <a:rPr lang="en-US"/>
              <a:t>Click to edit Master title style</a:t>
            </a:r>
            <a:endParaRPr lang="en-GB" dirty="0"/>
          </a:p>
        </p:txBody>
      </p:sp>
      <p:sp>
        <p:nvSpPr>
          <p:cNvPr id="3" name="Content Placeholder 2"/>
          <p:cNvSpPr>
            <a:spLocks noGrp="1"/>
          </p:cNvSpPr>
          <p:nvPr>
            <p:ph idx="1"/>
          </p:nvPr>
        </p:nvSpPr>
        <p:spPr>
          <a:xfrm>
            <a:off x="457200" y="1916832"/>
            <a:ext cx="8229600" cy="42093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7111699B-880C-4ABF-AF5D-D387D5E5ACBB}" type="datetimeFigureOut">
              <a:rPr lang="en-GB">
                <a:solidFill>
                  <a:srgbClr val="5E6263">
                    <a:tint val="75000"/>
                  </a:srgbClr>
                </a:solidFill>
              </a:rPr>
              <a:pPr>
                <a:defRPr/>
              </a:pPr>
              <a:t>30/09/2020</a:t>
            </a:fld>
            <a:endParaRPr lang="en-GB">
              <a:solidFill>
                <a:srgbClr val="5E6263">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de-DE" altLang="de-DE">
                <a:solidFill>
                  <a:srgbClr val="5E6263">
                    <a:tint val="75000"/>
                  </a:srgbClr>
                </a:solidFill>
              </a:rPr>
              <a:t>Page </a:t>
            </a:r>
            <a:r>
              <a:rPr lang="de-DE" altLang="de-DE">
                <a:solidFill>
                  <a:srgbClr val="5E6263">
                    <a:tint val="75000"/>
                  </a:srgbClr>
                </a:solidFill>
                <a:sym typeface="Wingdings" pitchFamily="2" charset="2"/>
              </a:rPr>
              <a:t></a:t>
            </a:r>
            <a:r>
              <a:rPr lang="de-DE" altLang="de-DE">
                <a:solidFill>
                  <a:srgbClr val="5E6263">
                    <a:tint val="75000"/>
                  </a:srgbClr>
                </a:solidFill>
              </a:rPr>
              <a:t> </a:t>
            </a:r>
            <a:fld id="{89745A38-461E-4B1D-8CCE-F3BD426C174E}" type="slidenum">
              <a:rPr lang="de-DE" altLang="de-DE">
                <a:solidFill>
                  <a:srgbClr val="5E6263">
                    <a:tint val="75000"/>
                  </a:srgbClr>
                </a:solidFill>
              </a:rPr>
              <a:pPr>
                <a:defRPr/>
              </a:pPr>
              <a:t>‹N°›</a:t>
            </a:fld>
            <a:endParaRPr lang="de-DE" altLang="de-DE">
              <a:solidFill>
                <a:srgbClr val="5E6263">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905C6C2A-9E15-4B30-9476-0DE08E341EE4}" type="slidenum">
              <a:rPr lang="en-GB">
                <a:solidFill>
                  <a:srgbClr val="5E6263">
                    <a:tint val="75000"/>
                  </a:srgbClr>
                </a:solidFill>
              </a:rPr>
              <a:pPr>
                <a:defRPr/>
              </a:pPr>
              <a:t>‹N°›</a:t>
            </a:fld>
            <a:endParaRPr lang="en-GB">
              <a:solidFill>
                <a:srgbClr val="5E6263">
                  <a:tint val="75000"/>
                </a:srgbClr>
              </a:solidFill>
            </a:endParaRPr>
          </a:p>
        </p:txBody>
      </p:sp>
    </p:spTree>
    <p:extLst>
      <p:ext uri="{BB962C8B-B14F-4D97-AF65-F5344CB8AC3E}">
        <p14:creationId xmlns:p14="http://schemas.microsoft.com/office/powerpoint/2010/main" val="1737903577"/>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C918B5-6853-4F0B-BE5A-29F7AF4063A9}" type="datetimeFigureOut">
              <a:rPr lang="en-GB" smtClean="0"/>
              <a:t>30/09/2020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03E3CF-CE30-4BCD-BB76-4FC29B9739B2}" type="slidenum">
              <a:rPr lang="en-GB" smtClean="0"/>
              <a:t>‹N°›</a:t>
            </a:fld>
            <a:endParaRPr lang="en-GB"/>
          </a:p>
        </p:txBody>
      </p:sp>
    </p:spTree>
    <p:extLst>
      <p:ext uri="{BB962C8B-B14F-4D97-AF65-F5344CB8AC3E}">
        <p14:creationId xmlns:p14="http://schemas.microsoft.com/office/powerpoint/2010/main" val="1951706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1C918B5-6853-4F0B-BE5A-29F7AF4063A9}" type="datetimeFigureOut">
              <a:rPr lang="en-GB" smtClean="0"/>
              <a:t>30/09/2020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03E3CF-CE30-4BCD-BB76-4FC29B9739B2}" type="slidenum">
              <a:rPr lang="en-GB" smtClean="0"/>
              <a:t>‹N°›</a:t>
            </a:fld>
            <a:endParaRPr lang="en-GB"/>
          </a:p>
        </p:txBody>
      </p:sp>
    </p:spTree>
    <p:extLst>
      <p:ext uri="{BB962C8B-B14F-4D97-AF65-F5344CB8AC3E}">
        <p14:creationId xmlns:p14="http://schemas.microsoft.com/office/powerpoint/2010/main" val="3220646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1C918B5-6853-4F0B-BE5A-29F7AF4063A9}" type="datetimeFigureOut">
              <a:rPr lang="en-GB" smtClean="0"/>
              <a:t>30/09/2020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03E3CF-CE30-4BCD-BB76-4FC29B9739B2}" type="slidenum">
              <a:rPr lang="en-GB" smtClean="0"/>
              <a:t>‹N°›</a:t>
            </a:fld>
            <a:endParaRPr lang="en-GB"/>
          </a:p>
        </p:txBody>
      </p:sp>
    </p:spTree>
    <p:extLst>
      <p:ext uri="{BB962C8B-B14F-4D97-AF65-F5344CB8AC3E}">
        <p14:creationId xmlns:p14="http://schemas.microsoft.com/office/powerpoint/2010/main" val="3973799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28498FF-4AE9-42BE-A5AF-9AE428A125B2}" type="datetimeFigureOut">
              <a:rPr lang="en-GB">
                <a:solidFill>
                  <a:srgbClr val="5E6263">
                    <a:tint val="75000"/>
                  </a:srgbClr>
                </a:solidFill>
              </a:rPr>
              <a:pPr>
                <a:defRPr/>
              </a:pPr>
              <a:t>30/09/2020</a:t>
            </a:fld>
            <a:endParaRPr lang="en-GB">
              <a:solidFill>
                <a:srgbClr val="5E6263">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de-DE" altLang="de-DE">
                <a:solidFill>
                  <a:srgbClr val="5E6263">
                    <a:tint val="75000"/>
                  </a:srgbClr>
                </a:solidFill>
              </a:rPr>
              <a:t>Page </a:t>
            </a:r>
            <a:r>
              <a:rPr lang="de-DE" altLang="de-DE">
                <a:solidFill>
                  <a:srgbClr val="5E6263">
                    <a:tint val="75000"/>
                  </a:srgbClr>
                </a:solidFill>
                <a:sym typeface="Wingdings" pitchFamily="2" charset="2"/>
              </a:rPr>
              <a:t></a:t>
            </a:r>
            <a:r>
              <a:rPr lang="de-DE" altLang="de-DE">
                <a:solidFill>
                  <a:srgbClr val="5E6263">
                    <a:tint val="75000"/>
                  </a:srgbClr>
                </a:solidFill>
              </a:rPr>
              <a:t> </a:t>
            </a:r>
            <a:fld id="{10228D6B-BDB3-49A4-97E0-1ECC2F317F52}" type="slidenum">
              <a:rPr lang="de-DE" altLang="de-DE">
                <a:solidFill>
                  <a:srgbClr val="5E6263">
                    <a:tint val="75000"/>
                  </a:srgbClr>
                </a:solidFill>
              </a:rPr>
              <a:pPr>
                <a:defRPr/>
              </a:pPr>
              <a:t>‹N°›</a:t>
            </a:fld>
            <a:endParaRPr lang="de-DE" altLang="de-DE">
              <a:solidFill>
                <a:srgbClr val="5E6263">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C8757887-229F-4F24-AF4A-6709ED677C58}" type="slidenum">
              <a:rPr lang="en-GB">
                <a:solidFill>
                  <a:srgbClr val="5E6263">
                    <a:tint val="75000"/>
                  </a:srgbClr>
                </a:solidFill>
              </a:rPr>
              <a:pPr>
                <a:defRPr/>
              </a:pPr>
              <a:t>‹N°›</a:t>
            </a:fld>
            <a:endParaRPr lang="en-GB">
              <a:solidFill>
                <a:srgbClr val="5E6263">
                  <a:tint val="75000"/>
                </a:srgbClr>
              </a:solidFill>
            </a:endParaRPr>
          </a:p>
        </p:txBody>
      </p:sp>
    </p:spTree>
    <p:extLst>
      <p:ext uri="{BB962C8B-B14F-4D97-AF65-F5344CB8AC3E}">
        <p14:creationId xmlns:p14="http://schemas.microsoft.com/office/powerpoint/2010/main" val="488192776"/>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C3607388-8D29-4357-AA92-B3347056EF94}" type="datetimeFigureOut">
              <a:rPr lang="en-GB">
                <a:solidFill>
                  <a:srgbClr val="5E6263">
                    <a:tint val="75000"/>
                  </a:srgbClr>
                </a:solidFill>
              </a:rPr>
              <a:pPr>
                <a:defRPr/>
              </a:pPr>
              <a:t>30/09/2020</a:t>
            </a:fld>
            <a:endParaRPr lang="en-GB">
              <a:solidFill>
                <a:srgbClr val="5E6263">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de-DE" altLang="de-DE">
                <a:solidFill>
                  <a:srgbClr val="5E6263">
                    <a:tint val="75000"/>
                  </a:srgbClr>
                </a:solidFill>
              </a:rPr>
              <a:t>Page </a:t>
            </a:r>
            <a:r>
              <a:rPr lang="de-DE" altLang="de-DE">
                <a:solidFill>
                  <a:srgbClr val="5E6263">
                    <a:tint val="75000"/>
                  </a:srgbClr>
                </a:solidFill>
                <a:sym typeface="Wingdings" pitchFamily="2" charset="2"/>
              </a:rPr>
              <a:t></a:t>
            </a:r>
            <a:r>
              <a:rPr lang="de-DE" altLang="de-DE">
                <a:solidFill>
                  <a:srgbClr val="5E6263">
                    <a:tint val="75000"/>
                  </a:srgbClr>
                </a:solidFill>
              </a:rPr>
              <a:t> </a:t>
            </a:r>
            <a:fld id="{C82D3942-277A-4E8E-AE37-63BAF5361C0D}" type="slidenum">
              <a:rPr lang="de-DE" altLang="de-DE">
                <a:solidFill>
                  <a:srgbClr val="5E6263">
                    <a:tint val="75000"/>
                  </a:srgbClr>
                </a:solidFill>
              </a:rPr>
              <a:pPr>
                <a:defRPr/>
              </a:pPr>
              <a:t>‹N°›</a:t>
            </a:fld>
            <a:endParaRPr lang="de-DE" altLang="de-DE">
              <a:solidFill>
                <a:srgbClr val="5E6263">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729AAEC1-91FC-44A9-BFD1-952DFA2966AD}" type="slidenum">
              <a:rPr lang="en-GB">
                <a:solidFill>
                  <a:srgbClr val="5E6263">
                    <a:tint val="75000"/>
                  </a:srgbClr>
                </a:solidFill>
              </a:rPr>
              <a:pPr>
                <a:defRPr/>
              </a:pPr>
              <a:t>‹N°›</a:t>
            </a:fld>
            <a:endParaRPr lang="en-GB">
              <a:solidFill>
                <a:srgbClr val="5E6263">
                  <a:tint val="75000"/>
                </a:srgbClr>
              </a:solidFill>
            </a:endParaRPr>
          </a:p>
        </p:txBody>
      </p:sp>
    </p:spTree>
    <p:extLst>
      <p:ext uri="{BB962C8B-B14F-4D97-AF65-F5344CB8AC3E}">
        <p14:creationId xmlns:p14="http://schemas.microsoft.com/office/powerpoint/2010/main" val="2135463371"/>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94299B96-DE34-44F2-A92B-6DE799CF3C2B}" type="datetimeFigureOut">
              <a:rPr lang="en-GB">
                <a:solidFill>
                  <a:srgbClr val="5E6263">
                    <a:tint val="75000"/>
                  </a:srgbClr>
                </a:solidFill>
              </a:rPr>
              <a:pPr>
                <a:defRPr/>
              </a:pPr>
              <a:t>30/09/2020</a:t>
            </a:fld>
            <a:endParaRPr lang="en-GB">
              <a:solidFill>
                <a:srgbClr val="5E6263">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r>
              <a:rPr lang="de-DE" altLang="de-DE">
                <a:solidFill>
                  <a:srgbClr val="5E6263">
                    <a:tint val="75000"/>
                  </a:srgbClr>
                </a:solidFill>
              </a:rPr>
              <a:t>Page </a:t>
            </a:r>
            <a:r>
              <a:rPr lang="de-DE" altLang="de-DE">
                <a:solidFill>
                  <a:srgbClr val="5E6263">
                    <a:tint val="75000"/>
                  </a:srgbClr>
                </a:solidFill>
                <a:sym typeface="Wingdings" pitchFamily="2" charset="2"/>
              </a:rPr>
              <a:t></a:t>
            </a:r>
            <a:r>
              <a:rPr lang="de-DE" altLang="de-DE">
                <a:solidFill>
                  <a:srgbClr val="5E6263">
                    <a:tint val="75000"/>
                  </a:srgbClr>
                </a:solidFill>
              </a:rPr>
              <a:t> </a:t>
            </a:r>
            <a:fld id="{8ACE7C54-5EDB-4404-9348-F47971343479}" type="slidenum">
              <a:rPr lang="de-DE" altLang="de-DE">
                <a:solidFill>
                  <a:srgbClr val="5E6263">
                    <a:tint val="75000"/>
                  </a:srgbClr>
                </a:solidFill>
              </a:rPr>
              <a:pPr>
                <a:defRPr/>
              </a:pPr>
              <a:t>‹N°›</a:t>
            </a:fld>
            <a:endParaRPr lang="de-DE" altLang="de-DE">
              <a:solidFill>
                <a:srgbClr val="5E6263">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34BAD7B1-4B8A-4865-BD4D-E30C185ECB8C}" type="slidenum">
              <a:rPr lang="en-GB">
                <a:solidFill>
                  <a:srgbClr val="5E6263">
                    <a:tint val="75000"/>
                  </a:srgbClr>
                </a:solidFill>
              </a:rPr>
              <a:pPr>
                <a:defRPr/>
              </a:pPr>
              <a:t>‹N°›</a:t>
            </a:fld>
            <a:endParaRPr lang="en-GB">
              <a:solidFill>
                <a:srgbClr val="5E6263">
                  <a:tint val="75000"/>
                </a:srgbClr>
              </a:solidFill>
            </a:endParaRPr>
          </a:p>
        </p:txBody>
      </p:sp>
    </p:spTree>
    <p:extLst>
      <p:ext uri="{BB962C8B-B14F-4D97-AF65-F5344CB8AC3E}">
        <p14:creationId xmlns:p14="http://schemas.microsoft.com/office/powerpoint/2010/main" val="4141901273"/>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D13DA5E-530B-4403-A394-A41F7881DFCD}" type="datetimeFigureOut">
              <a:rPr lang="en-GB">
                <a:solidFill>
                  <a:srgbClr val="5E6263">
                    <a:tint val="75000"/>
                  </a:srgbClr>
                </a:solidFill>
              </a:rPr>
              <a:pPr>
                <a:defRPr/>
              </a:pPr>
              <a:t>30/09/2020</a:t>
            </a:fld>
            <a:endParaRPr lang="en-GB">
              <a:solidFill>
                <a:srgbClr val="5E6263">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r>
              <a:rPr lang="de-DE" altLang="de-DE">
                <a:solidFill>
                  <a:srgbClr val="5E6263">
                    <a:tint val="75000"/>
                  </a:srgbClr>
                </a:solidFill>
              </a:rPr>
              <a:t>Page </a:t>
            </a:r>
            <a:r>
              <a:rPr lang="de-DE" altLang="de-DE">
                <a:solidFill>
                  <a:srgbClr val="5E6263">
                    <a:tint val="75000"/>
                  </a:srgbClr>
                </a:solidFill>
                <a:sym typeface="Wingdings" pitchFamily="2" charset="2"/>
              </a:rPr>
              <a:t></a:t>
            </a:r>
            <a:r>
              <a:rPr lang="de-DE" altLang="de-DE">
                <a:solidFill>
                  <a:srgbClr val="5E6263">
                    <a:tint val="75000"/>
                  </a:srgbClr>
                </a:solidFill>
              </a:rPr>
              <a:t> </a:t>
            </a:r>
            <a:fld id="{A992ED37-2C21-4176-AF30-64D06B788B31}" type="slidenum">
              <a:rPr lang="de-DE" altLang="de-DE">
                <a:solidFill>
                  <a:srgbClr val="5E6263">
                    <a:tint val="75000"/>
                  </a:srgbClr>
                </a:solidFill>
              </a:rPr>
              <a:pPr>
                <a:defRPr/>
              </a:pPr>
              <a:t>‹N°›</a:t>
            </a:fld>
            <a:endParaRPr lang="de-DE" altLang="de-DE">
              <a:solidFill>
                <a:srgbClr val="5E6263">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F5D222A9-63C2-43F1-9BAD-96304A8A8690}" type="slidenum">
              <a:rPr lang="en-GB">
                <a:solidFill>
                  <a:srgbClr val="5E6263">
                    <a:tint val="75000"/>
                  </a:srgbClr>
                </a:solidFill>
              </a:rPr>
              <a:pPr>
                <a:defRPr/>
              </a:pPr>
              <a:t>‹N°›</a:t>
            </a:fld>
            <a:endParaRPr lang="en-GB">
              <a:solidFill>
                <a:srgbClr val="5E6263">
                  <a:tint val="75000"/>
                </a:srgbClr>
              </a:solidFill>
            </a:endParaRPr>
          </a:p>
        </p:txBody>
      </p:sp>
    </p:spTree>
    <p:extLst>
      <p:ext uri="{BB962C8B-B14F-4D97-AF65-F5344CB8AC3E}">
        <p14:creationId xmlns:p14="http://schemas.microsoft.com/office/powerpoint/2010/main" val="1483336188"/>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58A1BDB-6BAD-4C76-91DD-16CA49745F6A}" type="datetimeFigureOut">
              <a:rPr lang="en-GB">
                <a:solidFill>
                  <a:srgbClr val="5E6263">
                    <a:tint val="75000"/>
                  </a:srgbClr>
                </a:solidFill>
              </a:rPr>
              <a:pPr>
                <a:defRPr/>
              </a:pPr>
              <a:t>30/09/2020</a:t>
            </a:fld>
            <a:endParaRPr lang="en-GB">
              <a:solidFill>
                <a:srgbClr val="5E6263">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r>
              <a:rPr lang="de-DE" altLang="de-DE">
                <a:solidFill>
                  <a:srgbClr val="5E6263">
                    <a:tint val="75000"/>
                  </a:srgbClr>
                </a:solidFill>
              </a:rPr>
              <a:t>Page </a:t>
            </a:r>
            <a:r>
              <a:rPr lang="de-DE" altLang="de-DE">
                <a:solidFill>
                  <a:srgbClr val="5E6263">
                    <a:tint val="75000"/>
                  </a:srgbClr>
                </a:solidFill>
                <a:sym typeface="Wingdings" pitchFamily="2" charset="2"/>
              </a:rPr>
              <a:t></a:t>
            </a:r>
            <a:r>
              <a:rPr lang="de-DE" altLang="de-DE">
                <a:solidFill>
                  <a:srgbClr val="5E6263">
                    <a:tint val="75000"/>
                  </a:srgbClr>
                </a:solidFill>
              </a:rPr>
              <a:t> </a:t>
            </a:r>
            <a:fld id="{DCBB4BD0-6AD0-4B64-846A-649A841FBB0D}" type="slidenum">
              <a:rPr lang="de-DE" altLang="de-DE">
                <a:solidFill>
                  <a:srgbClr val="5E6263">
                    <a:tint val="75000"/>
                  </a:srgbClr>
                </a:solidFill>
              </a:rPr>
              <a:pPr>
                <a:defRPr/>
              </a:pPr>
              <a:t>‹N°›</a:t>
            </a:fld>
            <a:endParaRPr lang="de-DE" altLang="de-DE">
              <a:solidFill>
                <a:srgbClr val="5E6263">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DF5414DA-A4ED-4EB1-94B3-B9D3F7A9A0F8}" type="slidenum">
              <a:rPr lang="en-GB">
                <a:solidFill>
                  <a:srgbClr val="5E6263">
                    <a:tint val="75000"/>
                  </a:srgbClr>
                </a:solidFill>
              </a:rPr>
              <a:pPr>
                <a:defRPr/>
              </a:pPr>
              <a:t>‹N°›</a:t>
            </a:fld>
            <a:endParaRPr lang="en-GB">
              <a:solidFill>
                <a:srgbClr val="5E6263">
                  <a:tint val="75000"/>
                </a:srgbClr>
              </a:solidFill>
            </a:endParaRPr>
          </a:p>
        </p:txBody>
      </p:sp>
    </p:spTree>
    <p:extLst>
      <p:ext uri="{BB962C8B-B14F-4D97-AF65-F5344CB8AC3E}">
        <p14:creationId xmlns:p14="http://schemas.microsoft.com/office/powerpoint/2010/main" val="64216688"/>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35C85DF-EC4E-4893-A0C7-F60BCA6F8247}" type="datetimeFigureOut">
              <a:rPr lang="en-GB">
                <a:solidFill>
                  <a:srgbClr val="5E6263">
                    <a:tint val="75000"/>
                  </a:srgbClr>
                </a:solidFill>
              </a:rPr>
              <a:pPr>
                <a:defRPr/>
              </a:pPr>
              <a:t>30/09/2020</a:t>
            </a:fld>
            <a:endParaRPr lang="en-GB">
              <a:solidFill>
                <a:srgbClr val="5E6263">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de-DE" altLang="de-DE">
                <a:solidFill>
                  <a:srgbClr val="5E6263">
                    <a:tint val="75000"/>
                  </a:srgbClr>
                </a:solidFill>
              </a:rPr>
              <a:t>Page </a:t>
            </a:r>
            <a:r>
              <a:rPr lang="de-DE" altLang="de-DE">
                <a:solidFill>
                  <a:srgbClr val="5E6263">
                    <a:tint val="75000"/>
                  </a:srgbClr>
                </a:solidFill>
                <a:sym typeface="Wingdings" pitchFamily="2" charset="2"/>
              </a:rPr>
              <a:t></a:t>
            </a:r>
            <a:r>
              <a:rPr lang="de-DE" altLang="de-DE">
                <a:solidFill>
                  <a:srgbClr val="5E6263">
                    <a:tint val="75000"/>
                  </a:srgbClr>
                </a:solidFill>
              </a:rPr>
              <a:t> </a:t>
            </a:r>
            <a:fld id="{3B3E07AE-DC37-4961-A3E5-29E6FD506EC2}" type="slidenum">
              <a:rPr lang="de-DE" altLang="de-DE">
                <a:solidFill>
                  <a:srgbClr val="5E6263">
                    <a:tint val="75000"/>
                  </a:srgbClr>
                </a:solidFill>
              </a:rPr>
              <a:pPr>
                <a:defRPr/>
              </a:pPr>
              <a:t>‹N°›</a:t>
            </a:fld>
            <a:endParaRPr lang="de-DE" altLang="de-DE">
              <a:solidFill>
                <a:srgbClr val="5E6263">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B248FE10-DEEA-4226-8091-62F92A6BCB44}" type="slidenum">
              <a:rPr lang="en-GB">
                <a:solidFill>
                  <a:srgbClr val="5E6263">
                    <a:tint val="75000"/>
                  </a:srgbClr>
                </a:solidFill>
              </a:rPr>
              <a:pPr>
                <a:defRPr/>
              </a:pPr>
              <a:t>‹N°›</a:t>
            </a:fld>
            <a:endParaRPr lang="en-GB">
              <a:solidFill>
                <a:srgbClr val="5E6263">
                  <a:tint val="75000"/>
                </a:srgbClr>
              </a:solidFill>
            </a:endParaRPr>
          </a:p>
        </p:txBody>
      </p:sp>
    </p:spTree>
    <p:extLst>
      <p:ext uri="{BB962C8B-B14F-4D97-AF65-F5344CB8AC3E}">
        <p14:creationId xmlns:p14="http://schemas.microsoft.com/office/powerpoint/2010/main" val="1546544521"/>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B14D1C8-C88C-41E4-9AC1-A9169D725257}" type="datetimeFigureOut">
              <a:rPr lang="en-GB">
                <a:solidFill>
                  <a:srgbClr val="5E6263">
                    <a:tint val="75000"/>
                  </a:srgbClr>
                </a:solidFill>
              </a:rPr>
              <a:pPr>
                <a:defRPr/>
              </a:pPr>
              <a:t>30/09/2020</a:t>
            </a:fld>
            <a:endParaRPr lang="en-GB">
              <a:solidFill>
                <a:srgbClr val="5E6263">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de-DE" altLang="de-DE">
                <a:solidFill>
                  <a:srgbClr val="5E6263">
                    <a:tint val="75000"/>
                  </a:srgbClr>
                </a:solidFill>
              </a:rPr>
              <a:t>Page </a:t>
            </a:r>
            <a:r>
              <a:rPr lang="de-DE" altLang="de-DE">
                <a:solidFill>
                  <a:srgbClr val="5E6263">
                    <a:tint val="75000"/>
                  </a:srgbClr>
                </a:solidFill>
                <a:sym typeface="Wingdings" pitchFamily="2" charset="2"/>
              </a:rPr>
              <a:t></a:t>
            </a:r>
            <a:r>
              <a:rPr lang="de-DE" altLang="de-DE">
                <a:solidFill>
                  <a:srgbClr val="5E6263">
                    <a:tint val="75000"/>
                  </a:srgbClr>
                </a:solidFill>
              </a:rPr>
              <a:t> </a:t>
            </a:r>
            <a:fld id="{5FFEB64C-3E1D-4081-B183-2410BFB93BEF}" type="slidenum">
              <a:rPr lang="de-DE" altLang="de-DE">
                <a:solidFill>
                  <a:srgbClr val="5E6263">
                    <a:tint val="75000"/>
                  </a:srgbClr>
                </a:solidFill>
              </a:rPr>
              <a:pPr>
                <a:defRPr/>
              </a:pPr>
              <a:t>‹N°›</a:t>
            </a:fld>
            <a:endParaRPr lang="de-DE" altLang="de-DE">
              <a:solidFill>
                <a:srgbClr val="5E6263">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317AB6F4-958D-42E4-A0C5-4D01374997E5}" type="slidenum">
              <a:rPr lang="en-GB">
                <a:solidFill>
                  <a:srgbClr val="5E6263">
                    <a:tint val="75000"/>
                  </a:srgbClr>
                </a:solidFill>
              </a:rPr>
              <a:pPr>
                <a:defRPr/>
              </a:pPr>
              <a:t>‹N°›</a:t>
            </a:fld>
            <a:endParaRPr lang="en-GB">
              <a:solidFill>
                <a:srgbClr val="5E6263">
                  <a:tint val="75000"/>
                </a:srgbClr>
              </a:solidFill>
            </a:endParaRPr>
          </a:p>
        </p:txBody>
      </p:sp>
    </p:spTree>
    <p:extLst>
      <p:ext uri="{BB962C8B-B14F-4D97-AF65-F5344CB8AC3E}">
        <p14:creationId xmlns:p14="http://schemas.microsoft.com/office/powerpoint/2010/main" val="1940130008"/>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1" name="Title Placeholder 1"/>
          <p:cNvSpPr>
            <a:spLocks noGrp="1"/>
          </p:cNvSpPr>
          <p:nvPr>
            <p:ph type="title"/>
          </p:nvPr>
        </p:nvSpPr>
        <p:spPr bwMode="auto">
          <a:xfrm>
            <a:off x="443552" y="476108"/>
            <a:ext cx="825007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2052" name="Text Placeholder 2"/>
          <p:cNvSpPr>
            <a:spLocks noGrp="1"/>
          </p:cNvSpPr>
          <p:nvPr>
            <p:ph type="body" idx="1"/>
          </p:nvPr>
        </p:nvSpPr>
        <p:spPr bwMode="auto">
          <a:xfrm>
            <a:off x="457200" y="1877486"/>
            <a:ext cx="822960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A2F1D3E6-1B66-47E7-A02A-348E8F240CB8}" type="datetimeFigureOut">
              <a:rPr lang="en-GB">
                <a:solidFill>
                  <a:srgbClr val="5E6263">
                    <a:tint val="75000"/>
                  </a:srgbClr>
                </a:solidFill>
                <a:latin typeface="Arial" charset="0"/>
                <a:cs typeface="Arial" charset="0"/>
              </a:rPr>
              <a:pPr fontAlgn="base">
                <a:spcBef>
                  <a:spcPct val="0"/>
                </a:spcBef>
                <a:spcAft>
                  <a:spcPct val="0"/>
                </a:spcAft>
                <a:defRPr/>
              </a:pPr>
              <a:t>30/09/2020</a:t>
            </a:fld>
            <a:endParaRPr lang="en-GB">
              <a:solidFill>
                <a:srgbClr val="5E6263">
                  <a:tint val="75000"/>
                </a:srgbClr>
              </a:solidFill>
              <a:latin typeface="Arial"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r>
              <a:rPr lang="de-DE" altLang="de-DE">
                <a:solidFill>
                  <a:srgbClr val="5E6263">
                    <a:tint val="75000"/>
                  </a:srgbClr>
                </a:solidFill>
                <a:latin typeface="Arial" charset="0"/>
                <a:cs typeface="Arial" charset="0"/>
              </a:rPr>
              <a:t>Page </a:t>
            </a:r>
            <a:r>
              <a:rPr lang="de-DE" altLang="de-DE">
                <a:solidFill>
                  <a:srgbClr val="5E6263">
                    <a:tint val="75000"/>
                  </a:srgbClr>
                </a:solidFill>
                <a:latin typeface="Arial" charset="0"/>
                <a:cs typeface="Arial" charset="0"/>
                <a:sym typeface="Wingdings" pitchFamily="2" charset="2"/>
              </a:rPr>
              <a:t></a:t>
            </a:r>
            <a:r>
              <a:rPr lang="de-DE" altLang="de-DE">
                <a:solidFill>
                  <a:srgbClr val="5E6263">
                    <a:tint val="75000"/>
                  </a:srgbClr>
                </a:solidFill>
                <a:latin typeface="Arial" charset="0"/>
                <a:cs typeface="Arial" charset="0"/>
              </a:rPr>
              <a:t> </a:t>
            </a:r>
            <a:fld id="{5A616905-0F21-49DC-A686-3958D3B22270}" type="slidenum">
              <a:rPr lang="de-DE" altLang="de-DE">
                <a:solidFill>
                  <a:srgbClr val="5E6263">
                    <a:tint val="75000"/>
                  </a:srgbClr>
                </a:solidFill>
                <a:latin typeface="Arial" charset="0"/>
                <a:cs typeface="Arial" charset="0"/>
              </a:rPr>
              <a:pPr fontAlgn="base">
                <a:spcBef>
                  <a:spcPct val="0"/>
                </a:spcBef>
                <a:spcAft>
                  <a:spcPct val="0"/>
                </a:spcAft>
                <a:defRPr/>
              </a:pPr>
              <a:t>‹N°›</a:t>
            </a:fld>
            <a:endParaRPr lang="de-DE" altLang="de-DE">
              <a:solidFill>
                <a:srgbClr val="5E6263">
                  <a:tint val="75000"/>
                </a:srgbClr>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3C42CFCB-DB05-446C-A9F7-463005495ECE}" type="slidenum">
              <a:rPr lang="en-GB">
                <a:solidFill>
                  <a:srgbClr val="5E6263">
                    <a:tint val="75000"/>
                  </a:srgbClr>
                </a:solidFill>
                <a:latin typeface="Arial" charset="0"/>
                <a:cs typeface="Arial" charset="0"/>
              </a:rPr>
              <a:pPr fontAlgn="base">
                <a:spcBef>
                  <a:spcPct val="0"/>
                </a:spcBef>
                <a:spcAft>
                  <a:spcPct val="0"/>
                </a:spcAft>
                <a:defRPr/>
              </a:pPr>
              <a:t>‹N°›</a:t>
            </a:fld>
            <a:endParaRPr lang="en-GB">
              <a:solidFill>
                <a:srgbClr val="5E6263">
                  <a:tint val="75000"/>
                </a:srgbClr>
              </a:solidFill>
              <a:latin typeface="Arial" charset="0"/>
              <a:cs typeface="Arial" charset="0"/>
            </a:endParaRPr>
          </a:p>
        </p:txBody>
      </p:sp>
      <p:pic>
        <p:nvPicPr>
          <p:cNvPr id="2056" name="Picture 2" descr="C:\temp\GTS\NEW TEMPLATES\Global Traceability_LOG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68788" y="6109742"/>
            <a:ext cx="3144056" cy="7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434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hf sldNum="0" hdr="0" dt="0"/>
  <p:txStyles>
    <p:titleStyle>
      <a:lvl1pPr algn="ctr" rtl="0" eaLnBrk="0" fontAlgn="base" hangingPunct="0">
        <a:spcBef>
          <a:spcPct val="0"/>
        </a:spcBef>
        <a:spcAft>
          <a:spcPct val="0"/>
        </a:spcAft>
        <a:defRPr sz="2800" kern="1200">
          <a:solidFill>
            <a:schemeClr val="tx1"/>
          </a:solidFill>
          <a:latin typeface="+mj-lt"/>
          <a:ea typeface="+mj-ea"/>
          <a:cs typeface="+mj-cs"/>
        </a:defRPr>
      </a:lvl1pPr>
      <a:lvl2pPr algn="ctr" rtl="0" eaLnBrk="0" fontAlgn="base" hangingPunct="0">
        <a:spcBef>
          <a:spcPct val="0"/>
        </a:spcBef>
        <a:spcAft>
          <a:spcPct val="0"/>
        </a:spcAft>
        <a:defRPr sz="2800">
          <a:solidFill>
            <a:schemeClr val="tx1"/>
          </a:solidFill>
          <a:latin typeface="Calibri" pitchFamily="34" charset="0"/>
        </a:defRPr>
      </a:lvl2pPr>
      <a:lvl3pPr algn="ctr" rtl="0" eaLnBrk="0" fontAlgn="base" hangingPunct="0">
        <a:spcBef>
          <a:spcPct val="0"/>
        </a:spcBef>
        <a:spcAft>
          <a:spcPct val="0"/>
        </a:spcAft>
        <a:defRPr sz="2800">
          <a:solidFill>
            <a:schemeClr val="tx1"/>
          </a:solidFill>
          <a:latin typeface="Calibri" pitchFamily="34" charset="0"/>
        </a:defRPr>
      </a:lvl3pPr>
      <a:lvl4pPr algn="ctr" rtl="0" eaLnBrk="0" fontAlgn="base" hangingPunct="0">
        <a:spcBef>
          <a:spcPct val="0"/>
        </a:spcBef>
        <a:spcAft>
          <a:spcPct val="0"/>
        </a:spcAft>
        <a:defRPr sz="2800">
          <a:solidFill>
            <a:schemeClr val="tx1"/>
          </a:solidFill>
          <a:latin typeface="Calibri" pitchFamily="34" charset="0"/>
        </a:defRPr>
      </a:lvl4pPr>
      <a:lvl5pPr algn="ctr" rtl="0" eaLnBrk="0" fontAlgn="base" hangingPunct="0">
        <a:spcBef>
          <a:spcPct val="0"/>
        </a:spcBef>
        <a:spcAft>
          <a:spcPct val="0"/>
        </a:spcAft>
        <a:defRPr sz="2800">
          <a:solidFill>
            <a:schemeClr val="tx1"/>
          </a:solidFill>
          <a:latin typeface="Calibri" pitchFamily="34" charset="0"/>
        </a:defRPr>
      </a:lvl5pPr>
      <a:lvl6pPr marL="457200" algn="ctr" rtl="0" fontAlgn="base">
        <a:spcBef>
          <a:spcPct val="0"/>
        </a:spcBef>
        <a:spcAft>
          <a:spcPct val="0"/>
        </a:spcAft>
        <a:defRPr sz="2800">
          <a:solidFill>
            <a:schemeClr val="tx1"/>
          </a:solidFill>
          <a:latin typeface="Calibri" pitchFamily="34" charset="0"/>
        </a:defRPr>
      </a:lvl6pPr>
      <a:lvl7pPr marL="914400" algn="ctr" rtl="0" fontAlgn="base">
        <a:spcBef>
          <a:spcPct val="0"/>
        </a:spcBef>
        <a:spcAft>
          <a:spcPct val="0"/>
        </a:spcAft>
        <a:defRPr sz="2800">
          <a:solidFill>
            <a:schemeClr val="tx1"/>
          </a:solidFill>
          <a:latin typeface="Calibri" pitchFamily="34" charset="0"/>
        </a:defRPr>
      </a:lvl7pPr>
      <a:lvl8pPr marL="1371600" algn="ctr" rtl="0" fontAlgn="base">
        <a:spcBef>
          <a:spcPct val="0"/>
        </a:spcBef>
        <a:spcAft>
          <a:spcPct val="0"/>
        </a:spcAft>
        <a:defRPr sz="2800">
          <a:solidFill>
            <a:schemeClr val="tx1"/>
          </a:solidFill>
          <a:latin typeface="Calibri" pitchFamily="34" charset="0"/>
        </a:defRPr>
      </a:lvl8pPr>
      <a:lvl9pPr marL="1828800" algn="ctr" rtl="0" fontAlgn="base">
        <a:spcBef>
          <a:spcPct val="0"/>
        </a:spcBef>
        <a:spcAft>
          <a:spcPct val="0"/>
        </a:spcAft>
        <a:defRPr sz="28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80728"/>
            <a:ext cx="8219256" cy="1143000"/>
          </a:xfrm>
          <a:prstGeom prst="rect">
            <a:avLst/>
          </a:prstGeom>
        </p:spPr>
        <p:txBody>
          <a:bodyPr vert="horz" lIns="91440" tIns="45720" rIns="91440" bIns="45720" rtlCol="0" anchor="ctr">
            <a:normAutofit/>
          </a:bodyPr>
          <a:lstStyle/>
          <a:p>
            <a:r>
              <a:rPr lang="en-GB" dirty="0"/>
              <a:t>Timber </a:t>
            </a:r>
          </a:p>
        </p:txBody>
      </p:sp>
      <p:sp>
        <p:nvSpPr>
          <p:cNvPr id="3" name="Text Placeholder 2"/>
          <p:cNvSpPr>
            <a:spLocks noGrp="1"/>
          </p:cNvSpPr>
          <p:nvPr>
            <p:ph type="body" idx="1"/>
          </p:nvPr>
        </p:nvSpPr>
        <p:spPr>
          <a:xfrm>
            <a:off x="457200" y="2204864"/>
            <a:ext cx="8229600" cy="39212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C918B5-6853-4F0B-BE5A-29F7AF4063A9}" type="datetimeFigureOut">
              <a:rPr lang="en-GB" smtClean="0"/>
              <a:t>30/09/2020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3E3CF-CE30-4BCD-BB76-4FC29B9739B2}" type="slidenum">
              <a:rPr lang="en-GB" smtClean="0"/>
              <a:t>‹N°›</a:t>
            </a:fld>
            <a:endParaRPr lang="en-GB"/>
          </a:p>
        </p:txBody>
      </p:sp>
    </p:spTree>
    <p:extLst>
      <p:ext uri="{BB962C8B-B14F-4D97-AF65-F5344CB8AC3E}">
        <p14:creationId xmlns:p14="http://schemas.microsoft.com/office/powerpoint/2010/main" val="4088433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tif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tiff"/><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2053" name="Picture 5" descr="C:\Users\Miranda.Malcolm990\Desktop\GTS\launch adverts graphics\Ad RT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9051" y="1402852"/>
            <a:ext cx="5165712" cy="29041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70341" y="4441395"/>
            <a:ext cx="7468099" cy="1661993"/>
          </a:xfrm>
          <a:prstGeom prst="rect">
            <a:avLst/>
          </a:prstGeom>
        </p:spPr>
        <p:txBody>
          <a:bodyPr wrap="square">
            <a:spAutoFit/>
          </a:bodyPr>
          <a:lstStyle/>
          <a:p>
            <a:pPr algn="ctr"/>
            <a:r>
              <a:rPr lang="fr-FR" altLang="de-DE" sz="2400" b="1" dirty="0">
                <a:solidFill>
                  <a:schemeClr val="bg1"/>
                </a:solidFill>
              </a:rPr>
              <a:t>La plateforme pour la traçabilité, la visibilité de la chaîne d'approvisionnement et la conformité</a:t>
            </a:r>
          </a:p>
          <a:p>
            <a:pPr algn="ctr"/>
            <a:endParaRPr lang="fr-FR" altLang="de-DE" b="1" dirty="0">
              <a:solidFill>
                <a:schemeClr val="bg1"/>
              </a:solidFill>
            </a:endParaRPr>
          </a:p>
          <a:p>
            <a:pPr algn="ctr"/>
            <a:r>
              <a:rPr lang="fr-FR" altLang="de-DE" dirty="0">
                <a:solidFill>
                  <a:schemeClr val="bg1"/>
                </a:solidFill>
              </a:rPr>
              <a:t>Présentée par Erick KOHPE</a:t>
            </a:r>
          </a:p>
          <a:p>
            <a:pPr algn="ctr"/>
            <a:r>
              <a:rPr lang="fr-FR" altLang="de-DE" dirty="0">
                <a:solidFill>
                  <a:schemeClr val="bg1"/>
                </a:solidFill>
              </a:rPr>
              <a:t>Kinshasa, Octobre 2020</a:t>
            </a:r>
          </a:p>
        </p:txBody>
      </p:sp>
      <p:pic>
        <p:nvPicPr>
          <p:cNvPr id="10" name="Picture 2" descr="C:\Users\Miranda.Malcolm990\Desktop\GTS\radix logo whi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0391" y="336927"/>
            <a:ext cx="3048000" cy="863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Miranda.Malcolm990\Desktop\GTS\gts branding\Global-Traceability-Logo-whit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4072" y="6250675"/>
            <a:ext cx="2757984" cy="33918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kooper">
            <a:extLst>
              <a:ext uri="{FF2B5EF4-FFF2-40B4-BE49-F238E27FC236}">
                <a16:creationId xmlns:a16="http://schemas.microsoft.com/office/drawing/2014/main" id="{D89CDCF7-7184-4560-8406-5EAC32D5F605}"/>
              </a:ext>
            </a:extLst>
          </p:cNvPr>
          <p:cNvPicPr>
            <a:picLocks noChangeAspect="1" noChangeArrowheads="1"/>
          </p:cNvPicPr>
          <p:nvPr/>
        </p:nvPicPr>
        <p:blipFill>
          <a:blip r:embed="rId6">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r="2391" b="10542"/>
          <a:stretch>
            <a:fillRect/>
          </a:stretch>
        </p:blipFill>
        <p:spPr bwMode="auto">
          <a:xfrm>
            <a:off x="201945" y="6095811"/>
            <a:ext cx="27590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necteur droit 3">
            <a:extLst>
              <a:ext uri="{FF2B5EF4-FFF2-40B4-BE49-F238E27FC236}">
                <a16:creationId xmlns:a16="http://schemas.microsoft.com/office/drawing/2014/main" id="{7B26DCD9-3826-455E-B848-6C1CF927456C}"/>
              </a:ext>
            </a:extLst>
          </p:cNvPr>
          <p:cNvCxnSpPr/>
          <p:nvPr/>
        </p:nvCxnSpPr>
        <p:spPr>
          <a:xfrm>
            <a:off x="3968104" y="5377219"/>
            <a:ext cx="14876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292830"/>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4716016"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69CD2D1A-CCA4-714F-A68B-757C4202146D}"/>
              </a:ext>
            </a:extLst>
          </p:cNvPr>
          <p:cNvSpPr txBox="1">
            <a:spLocks/>
          </p:cNvSpPr>
          <p:nvPr/>
        </p:nvSpPr>
        <p:spPr>
          <a:xfrm>
            <a:off x="440036" y="216490"/>
            <a:ext cx="7270948" cy="792088"/>
          </a:xfrm>
          <a:prstGeom prst="rect">
            <a:avLst/>
          </a:prstGeom>
        </p:spPr>
        <p:txBody>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algn="l"/>
            <a:r>
              <a:rPr lang="fr-FR" b="1" dirty="0"/>
              <a:t>Pourquoi RADIX Tree ?</a:t>
            </a:r>
          </a:p>
        </p:txBody>
      </p:sp>
      <p:sp>
        <p:nvSpPr>
          <p:cNvPr id="4" name="Content Placeholder 2">
            <a:extLst>
              <a:ext uri="{FF2B5EF4-FFF2-40B4-BE49-F238E27FC236}">
                <a16:creationId xmlns:a16="http://schemas.microsoft.com/office/drawing/2014/main" id="{EBDD1CC9-9F18-244F-BFD2-7B47B93CB4EF}"/>
              </a:ext>
            </a:extLst>
          </p:cNvPr>
          <p:cNvSpPr txBox="1">
            <a:spLocks/>
          </p:cNvSpPr>
          <p:nvPr/>
        </p:nvSpPr>
        <p:spPr>
          <a:xfrm>
            <a:off x="440036" y="654011"/>
            <a:ext cx="4152159" cy="483703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1600" b="1" dirty="0">
                <a:solidFill>
                  <a:schemeClr val="accent1">
                    <a:lumMod val="75000"/>
                  </a:schemeClr>
                </a:solidFill>
              </a:rPr>
              <a:t>Un système unique pour tous les acteurs</a:t>
            </a:r>
          </a:p>
          <a:p>
            <a:pPr marL="0" indent="0">
              <a:buNone/>
            </a:pPr>
            <a:endParaRPr lang="fr-FR" sz="1600" b="1" dirty="0"/>
          </a:p>
          <a:p>
            <a:pPr marL="0" indent="0">
              <a:buNone/>
            </a:pPr>
            <a:r>
              <a:rPr lang="fr-FR" sz="1600" b="1" dirty="0">
                <a:solidFill>
                  <a:schemeClr val="accent1">
                    <a:lumMod val="75000"/>
                  </a:schemeClr>
                </a:solidFill>
              </a:rPr>
              <a:t>Facile à mettre en œuvre </a:t>
            </a:r>
            <a:r>
              <a:rPr lang="fr-FR" sz="1600" dirty="0"/>
              <a:t>- même avec des chaînes d'approvisionnement complexes comportant de multiples exigences de conformité</a:t>
            </a:r>
          </a:p>
          <a:p>
            <a:pPr marL="0" indent="0">
              <a:buNone/>
            </a:pPr>
            <a:endParaRPr lang="fr-FR" sz="1600" dirty="0"/>
          </a:p>
          <a:p>
            <a:pPr marL="0" indent="0">
              <a:buNone/>
            </a:pPr>
            <a:r>
              <a:rPr lang="fr-FR" sz="1600" b="1" dirty="0">
                <a:solidFill>
                  <a:schemeClr val="accent1">
                    <a:lumMod val="75000"/>
                  </a:schemeClr>
                </a:solidFill>
              </a:rPr>
              <a:t>Retour sur investissement très rapide</a:t>
            </a:r>
            <a:r>
              <a:rPr lang="fr-FR" sz="1600" dirty="0"/>
              <a:t> – Système d’abonnements à partir de 25€ par mois (une entreprise et un seul contact partenaire) et progressif en fonction de la taille de vos activités</a:t>
            </a:r>
          </a:p>
          <a:p>
            <a:pPr marL="0" indent="0">
              <a:buNone/>
            </a:pPr>
            <a:endParaRPr lang="fr-FR" sz="1600" dirty="0"/>
          </a:p>
          <a:p>
            <a:pPr marL="0" indent="0">
              <a:buNone/>
            </a:pPr>
            <a:r>
              <a:rPr lang="fr-FR" sz="1600" b="1" dirty="0">
                <a:solidFill>
                  <a:schemeClr val="accent1">
                    <a:lumMod val="75000"/>
                  </a:schemeClr>
                </a:solidFill>
              </a:rPr>
              <a:t>Gain de temps et performance </a:t>
            </a:r>
            <a:r>
              <a:rPr lang="fr-FR" sz="1600" dirty="0"/>
              <a:t>- les opérateurs et les fournisseurs peuvent partager les données efficacement, en répétant un processus familier</a:t>
            </a:r>
          </a:p>
          <a:p>
            <a:pPr marL="0" indent="0">
              <a:buNone/>
            </a:pPr>
            <a:endParaRPr lang="fr-FR" sz="1600" dirty="0"/>
          </a:p>
          <a:p>
            <a:pPr marL="0" indent="0">
              <a:buNone/>
            </a:pPr>
            <a:r>
              <a:rPr lang="fr-FR" sz="1600" b="1" dirty="0">
                <a:solidFill>
                  <a:schemeClr val="accent1">
                    <a:lumMod val="75000"/>
                  </a:schemeClr>
                </a:solidFill>
              </a:rPr>
              <a:t>Des données de meilleure qualité </a:t>
            </a:r>
            <a:r>
              <a:rPr lang="fr-FR" sz="1600" dirty="0"/>
              <a:t>- des modèles créés par des experts, avec des réponses des fournisseurs validées en temps réel</a:t>
            </a:r>
            <a:endParaRPr lang="en-US" sz="1400" dirty="0"/>
          </a:p>
        </p:txBody>
      </p:sp>
      <p:pic>
        <p:nvPicPr>
          <p:cNvPr id="7" name="Picture 4" descr="C:\Users\Miranda.Malcolm990\Downloads\Global-Traceability-Logo-RGB_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6239285"/>
            <a:ext cx="2325985" cy="2860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Miranda.Malcolm990\Desktop\GTS\NOVEMBER UI\nov 6\logos\Radix Logo_fin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1948" y="1554751"/>
            <a:ext cx="3047959" cy="8640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1798C73-FDB4-EA48-9B43-BC621A1B3CA8}"/>
              </a:ext>
            </a:extLst>
          </p:cNvPr>
          <p:cNvPicPr>
            <a:picLocks noChangeAspect="1"/>
          </p:cNvPicPr>
          <p:nvPr/>
        </p:nvPicPr>
        <p:blipFill>
          <a:blip r:embed="rId5"/>
          <a:stretch>
            <a:fillRect/>
          </a:stretch>
        </p:blipFill>
        <p:spPr>
          <a:xfrm>
            <a:off x="5092190" y="2674695"/>
            <a:ext cx="723331" cy="795664"/>
          </a:xfrm>
          <a:prstGeom prst="rect">
            <a:avLst/>
          </a:prstGeom>
        </p:spPr>
      </p:pic>
      <p:pic>
        <p:nvPicPr>
          <p:cNvPr id="12" name="Picture 2" descr="C:\Users\Miranda.Malcolm990\Desktop\GTS\1200px-Logo_REWE.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7625" y="2765964"/>
            <a:ext cx="1198592" cy="4155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74FEE10-D92D-DD43-9D93-86FE7C229DB0}"/>
              </a:ext>
            </a:extLst>
          </p:cNvPr>
          <p:cNvPicPr>
            <a:picLocks noChangeAspect="1"/>
          </p:cNvPicPr>
          <p:nvPr/>
        </p:nvPicPr>
        <p:blipFill>
          <a:blip r:embed="rId7"/>
          <a:stretch>
            <a:fillRect/>
          </a:stretch>
        </p:blipFill>
        <p:spPr>
          <a:xfrm>
            <a:off x="4923154" y="4121592"/>
            <a:ext cx="1293419" cy="346259"/>
          </a:xfrm>
          <a:prstGeom prst="rect">
            <a:avLst/>
          </a:prstGeom>
        </p:spPr>
      </p:pic>
      <p:pic>
        <p:nvPicPr>
          <p:cNvPr id="14" name="Picture 13" descr="A close up of a logo&#10;&#10;Description automatically generated">
            <a:extLst>
              <a:ext uri="{FF2B5EF4-FFF2-40B4-BE49-F238E27FC236}">
                <a16:creationId xmlns:a16="http://schemas.microsoft.com/office/drawing/2014/main" id="{A3BF2B6C-96B6-644A-996B-7351C940B712}"/>
              </a:ext>
            </a:extLst>
          </p:cNvPr>
          <p:cNvPicPr>
            <a:picLocks noChangeAspect="1"/>
          </p:cNvPicPr>
          <p:nvPr/>
        </p:nvPicPr>
        <p:blipFill rotWithShape="1">
          <a:blip r:embed="rId8">
            <a:extLst>
              <a:ext uri="{28A0092B-C50C-407E-A947-70E740481C1C}">
                <a14:useLocalDpi xmlns:a14="http://schemas.microsoft.com/office/drawing/2010/main" val="0"/>
              </a:ext>
            </a:extLst>
          </a:blip>
          <a:srcRect t="28103" b="29949"/>
          <a:stretch/>
        </p:blipFill>
        <p:spPr>
          <a:xfrm>
            <a:off x="7961804" y="4038135"/>
            <a:ext cx="1024413" cy="429716"/>
          </a:xfrm>
          <a:prstGeom prst="rect">
            <a:avLst/>
          </a:prstGeom>
        </p:spPr>
      </p:pic>
      <p:pic>
        <p:nvPicPr>
          <p:cNvPr id="15" name="Picture 2" descr="C:\Users\Miranda.Malcolm990\Desktop\Sbp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81583" y="3256906"/>
            <a:ext cx="1072159" cy="107215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Miranda.Malcolm990\Desktop\GTS\montblanc 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4378" y="4807334"/>
            <a:ext cx="1226568" cy="683709"/>
          </a:xfrm>
          <a:prstGeom prst="rect">
            <a:avLst/>
          </a:prstGeom>
          <a:noFill/>
          <a:extLst>
            <a:ext uri="{909E8E84-426E-40DD-AFC4-6F175D3DCCD1}">
              <a14:hiddenFill xmlns:a14="http://schemas.microsoft.com/office/drawing/2010/main">
                <a:solidFill>
                  <a:srgbClr val="FFFFFF"/>
                </a:solidFill>
              </a14:hiddenFill>
            </a:ext>
          </a:extLst>
        </p:spPr>
      </p:pic>
      <p:sp>
        <p:nvSpPr>
          <p:cNvPr id="16" name="Fußzeilenplatzhalter 1">
            <a:extLst>
              <a:ext uri="{FF2B5EF4-FFF2-40B4-BE49-F238E27FC236}">
                <a16:creationId xmlns:a16="http://schemas.microsoft.com/office/drawing/2014/main" id="{99FFFE67-86A3-401E-B027-6FD055337018}"/>
              </a:ext>
            </a:extLst>
          </p:cNvPr>
          <p:cNvSpPr>
            <a:spLocks noGrp="1"/>
          </p:cNvSpPr>
          <p:nvPr>
            <p:ph type="ftr" sz="quarter" idx="11"/>
          </p:nvPr>
        </p:nvSpPr>
        <p:spPr bwMode="auto">
          <a:xfrm>
            <a:off x="3124200" y="6315406"/>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a:solidFill>
                  <a:schemeClr val="tx1"/>
                </a:solidFill>
                <a:latin typeface="Calibri" pitchFamily="34" charset="0"/>
              </a:defRPr>
            </a:lvl1pPr>
            <a:lvl2pPr marL="742950" indent="-285750" eaLnBrk="0" hangingPunct="0">
              <a:spcBef>
                <a:spcPct val="20000"/>
              </a:spcBef>
              <a:buFont typeface="Arial" charset="0"/>
              <a:buChar char="–"/>
              <a:defRPr>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r>
              <a:rPr lang="de-DE" altLang="de-DE" sz="1000">
                <a:solidFill>
                  <a:schemeClr val="bg1">
                    <a:lumMod val="65000"/>
                  </a:schemeClr>
                </a:solidFill>
                <a:latin typeface="Arial" charset="0"/>
              </a:rPr>
              <a:t>Page </a:t>
            </a:r>
            <a:r>
              <a:rPr lang="de-DE" altLang="de-DE" sz="1000">
                <a:solidFill>
                  <a:schemeClr val="bg1">
                    <a:lumMod val="65000"/>
                  </a:schemeClr>
                </a:solidFill>
                <a:latin typeface="Arial" charset="0"/>
                <a:sym typeface="Wingdings" pitchFamily="2" charset="2"/>
              </a:rPr>
              <a:t></a:t>
            </a:r>
            <a:r>
              <a:rPr lang="de-DE" altLang="de-DE" sz="1000">
                <a:solidFill>
                  <a:schemeClr val="bg1">
                    <a:lumMod val="65000"/>
                  </a:schemeClr>
                </a:solidFill>
                <a:latin typeface="Arial" charset="0"/>
              </a:rPr>
              <a:t> </a:t>
            </a:r>
            <a:fld id="{B6CD6EE2-4F61-4DD2-8496-17BF57D7F0C5}" type="slidenum">
              <a:rPr lang="de-DE" altLang="de-DE" sz="1000" smtClean="0">
                <a:solidFill>
                  <a:schemeClr val="bg1">
                    <a:lumMod val="65000"/>
                  </a:schemeClr>
                </a:solidFill>
                <a:latin typeface="Arial" charset="0"/>
              </a:rPr>
              <a:pPr eaLnBrk="1" hangingPunct="1">
                <a:spcBef>
                  <a:spcPct val="0"/>
                </a:spcBef>
                <a:buFontTx/>
                <a:buNone/>
              </a:pPr>
              <a:t>10</a:t>
            </a:fld>
            <a:endParaRPr lang="de-DE" altLang="de-DE" sz="1000">
              <a:solidFill>
                <a:schemeClr val="bg1">
                  <a:lumMod val="65000"/>
                </a:schemeClr>
              </a:solidFill>
              <a:latin typeface="Arial" charset="0"/>
            </a:endParaRPr>
          </a:p>
        </p:txBody>
      </p:sp>
    </p:spTree>
    <p:extLst>
      <p:ext uri="{BB962C8B-B14F-4D97-AF65-F5344CB8AC3E}">
        <p14:creationId xmlns:p14="http://schemas.microsoft.com/office/powerpoint/2010/main" val="3456449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3"/>
          <p:cNvSpPr txBox="1">
            <a:spLocks/>
          </p:cNvSpPr>
          <p:nvPr/>
        </p:nvSpPr>
        <p:spPr>
          <a:xfrm>
            <a:off x="5165481" y="3201435"/>
            <a:ext cx="3456384" cy="1951114"/>
          </a:xfrm>
          <a:prstGeom prst="rect">
            <a:avLst/>
          </a:prstGeom>
        </p:spPr>
        <p:txBody>
          <a:bodyPr>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algn="l"/>
            <a:r>
              <a:rPr lang="en-GB" sz="2000" b="1" dirty="0">
                <a:solidFill>
                  <a:schemeClr val="bg1"/>
                </a:solidFill>
              </a:rPr>
              <a:t>global-traceability.com</a:t>
            </a:r>
          </a:p>
          <a:p>
            <a:pPr algn="l"/>
            <a:r>
              <a:rPr lang="en-GB" sz="2000" b="1" dirty="0">
                <a:solidFill>
                  <a:schemeClr val="bg1"/>
                </a:solidFill>
              </a:rPr>
              <a:t>info@global-traceability.com</a:t>
            </a:r>
          </a:p>
          <a:p>
            <a:pPr algn="l"/>
            <a:endParaRPr lang="en-GB" sz="2000" b="1" dirty="0">
              <a:solidFill>
                <a:schemeClr val="bg1"/>
              </a:solidFill>
            </a:endParaRPr>
          </a:p>
          <a:p>
            <a:pPr algn="l"/>
            <a:endParaRPr lang="en-GB" sz="2000" b="1" dirty="0">
              <a:solidFill>
                <a:schemeClr val="bg1"/>
              </a:solidFill>
            </a:endParaRPr>
          </a:p>
          <a:p>
            <a:pPr algn="l"/>
            <a:endParaRPr lang="en-GB" sz="2000" b="1" dirty="0">
              <a:solidFill>
                <a:schemeClr val="bg1"/>
              </a:solidFill>
            </a:endParaRPr>
          </a:p>
          <a:p>
            <a:pPr algn="l"/>
            <a:r>
              <a:rPr lang="en-GB" sz="2000" b="1" dirty="0">
                <a:solidFill>
                  <a:schemeClr val="bg1"/>
                </a:solidFill>
              </a:rPr>
              <a:t>contact@kooper-group.com</a:t>
            </a:r>
          </a:p>
          <a:p>
            <a:pPr algn="l"/>
            <a:endParaRPr lang="en-US" sz="2000" b="1" dirty="0">
              <a:solidFill>
                <a:schemeClr val="bg1"/>
              </a:solidFill>
            </a:endParaRPr>
          </a:p>
        </p:txBody>
      </p:sp>
      <p:cxnSp>
        <p:nvCxnSpPr>
          <p:cNvPr id="3" name="Straight Connector 2"/>
          <p:cNvCxnSpPr>
            <a:cxnSpLocks/>
          </p:cNvCxnSpPr>
          <p:nvPr/>
        </p:nvCxnSpPr>
        <p:spPr>
          <a:xfrm>
            <a:off x="4733433" y="3048291"/>
            <a:ext cx="0" cy="21042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7" descr="C:\Users\Miranda.Malcolm990\Desktop\GTS\Global-Traceability-Logo-centred-whi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4999" y="3048291"/>
            <a:ext cx="3440079" cy="86409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kooper">
            <a:extLst>
              <a:ext uri="{FF2B5EF4-FFF2-40B4-BE49-F238E27FC236}">
                <a16:creationId xmlns:a16="http://schemas.microsoft.com/office/drawing/2014/main" id="{92D75998-8204-4F71-8766-94AB09540694}"/>
              </a:ext>
            </a:extLst>
          </p:cNvPr>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r="2391" b="10542"/>
          <a:stretch>
            <a:fillRect/>
          </a:stretch>
        </p:blipFill>
        <p:spPr bwMode="auto">
          <a:xfrm>
            <a:off x="1185502" y="4639787"/>
            <a:ext cx="27590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C9385906-9012-48A9-816E-15B45EDA4FBD}"/>
              </a:ext>
            </a:extLst>
          </p:cNvPr>
          <p:cNvSpPr txBox="1"/>
          <p:nvPr/>
        </p:nvSpPr>
        <p:spPr>
          <a:xfrm>
            <a:off x="1519392" y="852577"/>
            <a:ext cx="6428081" cy="1323439"/>
          </a:xfrm>
          <a:prstGeom prst="rect">
            <a:avLst/>
          </a:prstGeom>
          <a:noFill/>
        </p:spPr>
        <p:txBody>
          <a:bodyPr wrap="square" rtlCol="0">
            <a:spAutoFit/>
          </a:bodyPr>
          <a:lstStyle/>
          <a:p>
            <a:pPr algn="ctr"/>
            <a:r>
              <a:rPr lang="fr-FR" sz="2000" b="1" dirty="0">
                <a:solidFill>
                  <a:schemeClr val="bg1"/>
                </a:solidFill>
              </a:rPr>
              <a:t>MERCI POUR VOTRE ATTENTION</a:t>
            </a:r>
          </a:p>
          <a:p>
            <a:pPr algn="ctr"/>
            <a:endParaRPr lang="fr-FR" sz="2000" b="1" dirty="0">
              <a:solidFill>
                <a:schemeClr val="bg1"/>
              </a:solidFill>
            </a:endParaRPr>
          </a:p>
          <a:p>
            <a:pPr algn="ctr"/>
            <a:r>
              <a:rPr lang="fr-FR" sz="2000" b="1" dirty="0">
                <a:solidFill>
                  <a:schemeClr val="bg1"/>
                </a:solidFill>
              </a:rPr>
              <a:t>Pour toute information complémentaire ou pour une démonstration …</a:t>
            </a:r>
          </a:p>
        </p:txBody>
      </p:sp>
    </p:spTree>
    <p:extLst>
      <p:ext uri="{BB962C8B-B14F-4D97-AF65-F5344CB8AC3E}">
        <p14:creationId xmlns:p14="http://schemas.microsoft.com/office/powerpoint/2010/main" val="1238438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0"/>
            <a:ext cx="308439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39552" y="1064040"/>
            <a:ext cx="2790502" cy="707886"/>
          </a:xfrm>
          <a:prstGeom prst="rect">
            <a:avLst/>
          </a:prstGeom>
          <a:noFill/>
        </p:spPr>
        <p:txBody>
          <a:bodyPr wrap="square" rtlCol="0">
            <a:spAutoFit/>
          </a:bodyPr>
          <a:lstStyle/>
          <a:p>
            <a:r>
              <a:rPr lang="fr-FR" sz="4000" b="1" dirty="0">
                <a:solidFill>
                  <a:schemeClr val="tx1">
                    <a:lumMod val="75000"/>
                  </a:schemeClr>
                </a:solidFill>
              </a:rPr>
              <a:t>Historique</a:t>
            </a:r>
          </a:p>
        </p:txBody>
      </p:sp>
      <p:sp>
        <p:nvSpPr>
          <p:cNvPr id="5123" name="Inhaltsplatzhalter 2"/>
          <p:cNvSpPr>
            <a:spLocks noGrp="1"/>
          </p:cNvSpPr>
          <p:nvPr>
            <p:ph idx="1"/>
          </p:nvPr>
        </p:nvSpPr>
        <p:spPr>
          <a:xfrm>
            <a:off x="3562066" y="1383850"/>
            <a:ext cx="5236971" cy="4909179"/>
          </a:xfrm>
          <a:ln>
            <a:noFill/>
          </a:ln>
        </p:spPr>
        <p:txBody>
          <a:bodyPr/>
          <a:lstStyle/>
          <a:p>
            <a:r>
              <a:rPr lang="fr-FR" altLang="en-US" dirty="0"/>
              <a:t>GTS est Créée en 2010, basée en Allemagne</a:t>
            </a:r>
          </a:p>
          <a:p>
            <a:endParaRPr lang="fr-FR" altLang="en-US" dirty="0"/>
          </a:p>
          <a:p>
            <a:r>
              <a:rPr lang="fr-FR" altLang="en-US" dirty="0"/>
              <a:t>La plate-forme RADIX Tree a été lancée en 2012.</a:t>
            </a:r>
          </a:p>
          <a:p>
            <a:pPr marL="0" indent="0">
              <a:buNone/>
            </a:pPr>
            <a:endParaRPr lang="fr-FR" altLang="en-US" dirty="0"/>
          </a:p>
          <a:p>
            <a:r>
              <a:rPr lang="fr-FR" altLang="en-US" dirty="0"/>
              <a:t>Elle a été développée avec le concours de plusieurs acteurs du secteur tels qu'Unilever et PEFC international. </a:t>
            </a:r>
          </a:p>
          <a:p>
            <a:pPr marL="0" indent="0">
              <a:buNone/>
            </a:pPr>
            <a:endParaRPr lang="fr-FR" altLang="en-US" dirty="0"/>
          </a:p>
          <a:p>
            <a:r>
              <a:rPr lang="fr-FR" altLang="en-US" dirty="0"/>
              <a:t>La plate-forme accueille à ce jour plus de </a:t>
            </a:r>
            <a:r>
              <a:rPr lang="fr-FR" altLang="en-US" b="1" dirty="0"/>
              <a:t>95000 </a:t>
            </a:r>
            <a:r>
              <a:rPr lang="fr-FR" altLang="en-US" dirty="0"/>
              <a:t>organisations et entreprises</a:t>
            </a:r>
          </a:p>
          <a:p>
            <a:endParaRPr lang="fr-FR" altLang="en-US" dirty="0"/>
          </a:p>
          <a:p>
            <a:r>
              <a:rPr lang="fr-FR" altLang="en-US" dirty="0"/>
              <a:t>Partenariat avec KOOPER SARL en 2020</a:t>
            </a:r>
          </a:p>
          <a:p>
            <a:pPr lvl="1"/>
            <a:endParaRPr lang="fr-FR" altLang="en-US" dirty="0"/>
          </a:p>
          <a:p>
            <a:endParaRPr lang="fr-FR" altLang="en-US" dirty="0"/>
          </a:p>
        </p:txBody>
      </p:sp>
      <p:sp>
        <p:nvSpPr>
          <p:cNvPr id="5124" name="Fußzeilenplatzhalter 3"/>
          <p:cNvSpPr>
            <a:spLocks noGrp="1"/>
          </p:cNvSpPr>
          <p:nvPr>
            <p:ph type="ftr" sz="quarter" idx="11"/>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a:solidFill>
                  <a:schemeClr val="tx1"/>
                </a:solidFill>
                <a:latin typeface="Calibri" pitchFamily="34" charset="0"/>
              </a:defRPr>
            </a:lvl1pPr>
            <a:lvl2pPr marL="742950" indent="-285750" eaLnBrk="0" hangingPunct="0">
              <a:spcBef>
                <a:spcPct val="20000"/>
              </a:spcBef>
              <a:buFont typeface="Arial" charset="0"/>
              <a:buChar char="–"/>
              <a:defRPr>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l" eaLnBrk="1" hangingPunct="1">
              <a:spcBef>
                <a:spcPct val="0"/>
              </a:spcBef>
              <a:buFontTx/>
              <a:buNone/>
            </a:pPr>
            <a:r>
              <a:rPr lang="de-DE" altLang="de-DE" sz="1000" dirty="0">
                <a:solidFill>
                  <a:srgbClr val="5E6263"/>
                </a:solidFill>
                <a:latin typeface="Arial" charset="0"/>
              </a:rPr>
              <a:t>Page </a:t>
            </a:r>
            <a:r>
              <a:rPr lang="de-DE" altLang="de-DE" sz="1000" dirty="0">
                <a:solidFill>
                  <a:srgbClr val="5E6263"/>
                </a:solidFill>
                <a:latin typeface="Arial" charset="0"/>
                <a:sym typeface="Wingdings" pitchFamily="2" charset="2"/>
              </a:rPr>
              <a:t></a:t>
            </a:r>
            <a:r>
              <a:rPr lang="de-DE" altLang="de-DE" sz="1000" dirty="0">
                <a:solidFill>
                  <a:srgbClr val="5E6263"/>
                </a:solidFill>
                <a:latin typeface="Arial" charset="0"/>
              </a:rPr>
              <a:t> </a:t>
            </a:r>
            <a:fld id="{CBA6B68A-30AB-425E-A17E-6ADC9E1F9DF0}" type="slidenum">
              <a:rPr lang="de-DE" altLang="de-DE" sz="1000" smtClean="0">
                <a:solidFill>
                  <a:srgbClr val="5E6263"/>
                </a:solidFill>
                <a:latin typeface="Arial" charset="0"/>
              </a:rPr>
              <a:pPr algn="l" eaLnBrk="1" hangingPunct="1">
                <a:spcBef>
                  <a:spcPct val="0"/>
                </a:spcBef>
                <a:buFontTx/>
                <a:buNone/>
              </a:pPr>
              <a:t>2</a:t>
            </a:fld>
            <a:endParaRPr lang="de-DE" altLang="de-DE" sz="1000" dirty="0">
              <a:solidFill>
                <a:srgbClr val="5E6263"/>
              </a:solidFill>
              <a:latin typeface="Arial" charset="0"/>
            </a:endParaRPr>
          </a:p>
        </p:txBody>
      </p:sp>
    </p:spTree>
    <p:extLst>
      <p:ext uri="{BB962C8B-B14F-4D97-AF65-F5344CB8AC3E}">
        <p14:creationId xmlns:p14="http://schemas.microsoft.com/office/powerpoint/2010/main" val="3237412762"/>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503186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1"/>
          </p:nvPr>
        </p:nvSpPr>
        <p:spPr/>
        <p:txBody>
          <a:bodyPr/>
          <a:lstStyle/>
          <a:p>
            <a:pPr>
              <a:defRPr/>
            </a:pPr>
            <a:r>
              <a:rPr lang="de-DE" altLang="de-DE">
                <a:solidFill>
                  <a:srgbClr val="5E6263">
                    <a:tint val="75000"/>
                  </a:srgbClr>
                </a:solidFill>
              </a:rPr>
              <a:t>Page </a:t>
            </a:r>
            <a:r>
              <a:rPr lang="de-DE" altLang="de-DE">
                <a:solidFill>
                  <a:srgbClr val="5E6263">
                    <a:tint val="75000"/>
                  </a:srgbClr>
                </a:solidFill>
                <a:sym typeface="Wingdings" pitchFamily="2" charset="2"/>
              </a:rPr>
              <a:t></a:t>
            </a:r>
            <a:r>
              <a:rPr lang="de-DE" altLang="de-DE">
                <a:solidFill>
                  <a:srgbClr val="5E6263">
                    <a:tint val="75000"/>
                  </a:srgbClr>
                </a:solidFill>
              </a:rPr>
              <a:t> </a:t>
            </a:r>
            <a:fld id="{DCBB4BD0-6AD0-4B64-846A-649A841FBB0D}" type="slidenum">
              <a:rPr lang="de-DE" altLang="de-DE" smtClean="0">
                <a:solidFill>
                  <a:srgbClr val="5E6263">
                    <a:tint val="75000"/>
                  </a:srgbClr>
                </a:solidFill>
              </a:rPr>
              <a:pPr>
                <a:defRPr/>
              </a:pPr>
              <a:t>3</a:t>
            </a:fld>
            <a:endParaRPr lang="de-DE" altLang="de-DE">
              <a:solidFill>
                <a:srgbClr val="5E6263">
                  <a:tint val="75000"/>
                </a:srgbClr>
              </a:solidFill>
            </a:endParaRPr>
          </a:p>
        </p:txBody>
      </p:sp>
      <p:sp>
        <p:nvSpPr>
          <p:cNvPr id="3" name="Inhaltsplatzhalter 2">
            <a:extLst>
              <a:ext uri="{FF2B5EF4-FFF2-40B4-BE49-F238E27FC236}">
                <a16:creationId xmlns:a16="http://schemas.microsoft.com/office/drawing/2014/main" id="{73D4064B-6AE4-4371-84D9-3CDA9F605E4C}"/>
              </a:ext>
            </a:extLst>
          </p:cNvPr>
          <p:cNvSpPr txBox="1">
            <a:spLocks/>
          </p:cNvSpPr>
          <p:nvPr/>
        </p:nvSpPr>
        <p:spPr bwMode="auto">
          <a:xfrm>
            <a:off x="455708" y="1493044"/>
            <a:ext cx="4576156" cy="47327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1500" indent="-457200">
              <a:buFont typeface="Arial" panose="020B0604020202020204" pitchFamily="34" charset="0"/>
              <a:buChar char="•"/>
            </a:pPr>
            <a:r>
              <a:rPr lang="fr-FR" altLang="de-DE" dirty="0"/>
              <a:t>GTS fourni des outils de gestion complète de l'information pour la traçabilité et la vérification</a:t>
            </a:r>
          </a:p>
          <a:p>
            <a:pPr marL="114300" indent="0">
              <a:buNone/>
            </a:pPr>
            <a:endParaRPr lang="fr-FR" altLang="de-DE" dirty="0"/>
          </a:p>
          <a:p>
            <a:pPr marL="571500" indent="-457200">
              <a:buFont typeface="Arial" panose="020B0604020202020204" pitchFamily="34" charset="0"/>
              <a:buChar char="•"/>
            </a:pPr>
            <a:r>
              <a:rPr lang="fr-FR" altLang="de-DE" dirty="0"/>
              <a:t>Nos compétences internes et nos partenariats technologiques nous ont permis de concevoir une automatisation de processus de traçabilité et de vérification, quelque soit les modèles et les spécificités.</a:t>
            </a:r>
          </a:p>
          <a:p>
            <a:pPr marL="571500" indent="-457200">
              <a:buFont typeface="Arial" panose="020B0604020202020204" pitchFamily="34" charset="0"/>
              <a:buChar char="•"/>
            </a:pPr>
            <a:endParaRPr lang="fr-FR" altLang="de-DE" dirty="0"/>
          </a:p>
          <a:p>
            <a:pPr marL="571500" indent="-457200">
              <a:buFont typeface="Arial" panose="020B0604020202020204" pitchFamily="34" charset="0"/>
              <a:buChar char="•"/>
            </a:pPr>
            <a:r>
              <a:rPr lang="fr-FR" altLang="de-DE" b="1" dirty="0"/>
              <a:t>Nous couvrons toutes les chaînes de valeur de tous les types de produits (Secteur agricole et forestier, industrie alimentaire, industrie de la mode, industrie minière, etc.)</a:t>
            </a:r>
          </a:p>
          <a:p>
            <a:endParaRPr lang="fr-FR" altLang="en-US" dirty="0"/>
          </a:p>
        </p:txBody>
      </p:sp>
      <p:sp>
        <p:nvSpPr>
          <p:cNvPr id="6" name="TextBox 5"/>
          <p:cNvSpPr txBox="1"/>
          <p:nvPr/>
        </p:nvSpPr>
        <p:spPr>
          <a:xfrm>
            <a:off x="566848" y="654600"/>
            <a:ext cx="4465016" cy="707886"/>
          </a:xfrm>
          <a:prstGeom prst="rect">
            <a:avLst/>
          </a:prstGeom>
          <a:noFill/>
        </p:spPr>
        <p:txBody>
          <a:bodyPr wrap="square" rtlCol="0">
            <a:spAutoFit/>
          </a:bodyPr>
          <a:lstStyle/>
          <a:p>
            <a:r>
              <a:rPr lang="en-GB" sz="4000" b="1" dirty="0">
                <a:solidFill>
                  <a:schemeClr val="tx1">
                    <a:lumMod val="75000"/>
                  </a:schemeClr>
                </a:solidFill>
              </a:rPr>
              <a:t>Solutions</a:t>
            </a:r>
            <a:endParaRPr lang="en-US" sz="4000" b="1" dirty="0">
              <a:solidFill>
                <a:schemeClr val="tx1">
                  <a:lumMod val="75000"/>
                </a:schemeClr>
              </a:solidFill>
            </a:endParaRPr>
          </a:p>
        </p:txBody>
      </p:sp>
      <p:pic>
        <p:nvPicPr>
          <p:cNvPr id="5123" name="Picture 3" descr="C:\Users\Miranda.Malcolm990\Desktop\GTS\gts branding\2020 RADIX Tree_Scre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2808" y="2168121"/>
            <a:ext cx="3911575" cy="2246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195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hteck 38"/>
          <p:cNvSpPr/>
          <p:nvPr/>
        </p:nvSpPr>
        <p:spPr bwMode="auto">
          <a:xfrm>
            <a:off x="307975" y="2519679"/>
            <a:ext cx="8369300" cy="1510948"/>
          </a:xfrm>
          <a:prstGeom prst="rect">
            <a:avLst/>
          </a:prstGeom>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anchor="ctr"/>
          <a:lstStyle/>
          <a:p>
            <a:pPr>
              <a:spcBef>
                <a:spcPct val="20000"/>
              </a:spcBef>
              <a:defRPr/>
            </a:pPr>
            <a:r>
              <a:rPr lang="fr-FR" sz="1600" b="1" dirty="0">
                <a:solidFill>
                  <a:schemeClr val="bg1"/>
                </a:solidFill>
              </a:rPr>
              <a:t>Saisie des données</a:t>
            </a:r>
          </a:p>
        </p:txBody>
      </p:sp>
      <p:sp>
        <p:nvSpPr>
          <p:cNvPr id="14339" name="Fußzeilenplatzhalter 1"/>
          <p:cNvSpPr>
            <a:spLocks noGrp="1"/>
          </p:cNvSpPr>
          <p:nvPr>
            <p:ph type="ftr" sz="quarter" idx="11"/>
          </p:nvPr>
        </p:nvSpPr>
        <p:spPr bwMode="auto">
          <a:xfrm>
            <a:off x="3124200" y="6315406"/>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a:solidFill>
                  <a:schemeClr val="tx1"/>
                </a:solidFill>
                <a:latin typeface="Calibri" pitchFamily="34" charset="0"/>
              </a:defRPr>
            </a:lvl1pPr>
            <a:lvl2pPr marL="742950" indent="-285750" eaLnBrk="0" hangingPunct="0">
              <a:spcBef>
                <a:spcPct val="20000"/>
              </a:spcBef>
              <a:buFont typeface="Arial" charset="0"/>
              <a:buChar char="–"/>
              <a:defRPr>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r>
              <a:rPr lang="de-DE" altLang="de-DE" sz="1000">
                <a:solidFill>
                  <a:schemeClr val="bg1">
                    <a:lumMod val="65000"/>
                  </a:schemeClr>
                </a:solidFill>
                <a:latin typeface="Arial" charset="0"/>
              </a:rPr>
              <a:t>Page </a:t>
            </a:r>
            <a:r>
              <a:rPr lang="de-DE" altLang="de-DE" sz="1000">
                <a:solidFill>
                  <a:schemeClr val="bg1">
                    <a:lumMod val="65000"/>
                  </a:schemeClr>
                </a:solidFill>
                <a:latin typeface="Arial" charset="0"/>
                <a:sym typeface="Wingdings" pitchFamily="2" charset="2"/>
              </a:rPr>
              <a:t></a:t>
            </a:r>
            <a:r>
              <a:rPr lang="de-DE" altLang="de-DE" sz="1000">
                <a:solidFill>
                  <a:schemeClr val="bg1">
                    <a:lumMod val="65000"/>
                  </a:schemeClr>
                </a:solidFill>
                <a:latin typeface="Arial" charset="0"/>
              </a:rPr>
              <a:t> </a:t>
            </a:r>
            <a:fld id="{B6CD6EE2-4F61-4DD2-8496-17BF57D7F0C5}" type="slidenum">
              <a:rPr lang="de-DE" altLang="de-DE" sz="1000" smtClean="0">
                <a:solidFill>
                  <a:schemeClr val="bg1">
                    <a:lumMod val="65000"/>
                  </a:schemeClr>
                </a:solidFill>
                <a:latin typeface="Arial" charset="0"/>
              </a:rPr>
              <a:pPr eaLnBrk="1" hangingPunct="1">
                <a:spcBef>
                  <a:spcPct val="0"/>
                </a:spcBef>
                <a:buFontTx/>
                <a:buNone/>
              </a:pPr>
              <a:t>4</a:t>
            </a:fld>
            <a:endParaRPr lang="de-DE" altLang="de-DE" sz="1000">
              <a:solidFill>
                <a:schemeClr val="bg1">
                  <a:lumMod val="65000"/>
                </a:schemeClr>
              </a:solidFill>
              <a:latin typeface="Arial" charset="0"/>
            </a:endParaRPr>
          </a:p>
        </p:txBody>
      </p:sp>
      <p:sp>
        <p:nvSpPr>
          <p:cNvPr id="14340" name="Titel 32"/>
          <p:cNvSpPr>
            <a:spLocks noGrp="1"/>
          </p:cNvSpPr>
          <p:nvPr>
            <p:ph type="title" idx="4294967295"/>
          </p:nvPr>
        </p:nvSpPr>
        <p:spPr>
          <a:xfrm>
            <a:off x="1" y="257614"/>
            <a:ext cx="9144000" cy="600075"/>
          </a:xfrm>
        </p:spPr>
        <p:txBody>
          <a:bodyPr/>
          <a:lstStyle/>
          <a:p>
            <a:pPr eaLnBrk="1" hangingPunct="1"/>
            <a:r>
              <a:rPr lang="fr-FR" altLang="de-DE" sz="3400" b="1" dirty="0"/>
              <a:t>RADIX Tree</a:t>
            </a:r>
            <a:br>
              <a:rPr lang="fr-FR" altLang="de-DE" sz="3400" b="1" dirty="0"/>
            </a:br>
            <a:r>
              <a:rPr lang="fr-FR" altLang="de-DE" sz="3400" b="1" dirty="0"/>
              <a:t>Un système pour tous les types d’acteurs</a:t>
            </a:r>
          </a:p>
        </p:txBody>
      </p:sp>
      <p:sp>
        <p:nvSpPr>
          <p:cNvPr id="8" name="Rechteck 7"/>
          <p:cNvSpPr/>
          <p:nvPr/>
        </p:nvSpPr>
        <p:spPr bwMode="auto">
          <a:xfrm>
            <a:off x="307975" y="1224030"/>
            <a:ext cx="8369300" cy="806450"/>
          </a:xfrm>
          <a:prstGeom prst="rect">
            <a:avLst/>
          </a:prstGeom>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anchor="ctr"/>
          <a:lstStyle/>
          <a:p>
            <a:pPr>
              <a:spcBef>
                <a:spcPct val="20000"/>
              </a:spcBef>
              <a:defRPr/>
            </a:pPr>
            <a:r>
              <a:rPr lang="fr-FR" sz="1600" b="1" dirty="0">
                <a:solidFill>
                  <a:schemeClr val="bg1"/>
                </a:solidFill>
              </a:rPr>
              <a:t>Acteurs</a:t>
            </a:r>
          </a:p>
        </p:txBody>
      </p:sp>
      <p:sp>
        <p:nvSpPr>
          <p:cNvPr id="4" name="Abgerundetes Rechteck 3"/>
          <p:cNvSpPr/>
          <p:nvPr/>
        </p:nvSpPr>
        <p:spPr bwMode="auto">
          <a:xfrm>
            <a:off x="1365305" y="1462531"/>
            <a:ext cx="1166813" cy="339725"/>
          </a:xfrm>
          <a:prstGeom prst="roundRect">
            <a:avLst/>
          </a:prstGeom>
          <a:solidFill>
            <a:schemeClr val="tx2">
              <a:lumMod val="75000"/>
              <a:lumOff val="25000"/>
            </a:schemeClr>
          </a:solidFill>
          <a:ln>
            <a:headEnd type="none" w="med" len="med"/>
            <a:tailEnd type="none" w="med" len="med"/>
          </a:ln>
        </p:spPr>
        <p:style>
          <a:lnRef idx="1">
            <a:schemeClr val="dk1"/>
          </a:lnRef>
          <a:fillRef idx="2">
            <a:schemeClr val="dk1"/>
          </a:fillRef>
          <a:effectRef idx="1">
            <a:schemeClr val="dk1"/>
          </a:effectRef>
          <a:fontRef idx="minor">
            <a:schemeClr val="dk1"/>
          </a:fontRef>
        </p:style>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spcBef>
                <a:spcPct val="20000"/>
              </a:spcBef>
              <a:defRPr/>
            </a:pPr>
            <a:r>
              <a:rPr lang="fr-FR" altLang="de-DE" sz="1400" b="1" dirty="0">
                <a:solidFill>
                  <a:schemeClr val="bg1"/>
                </a:solidFill>
                <a:latin typeface="Arial" pitchFamily="34" charset="0"/>
              </a:rPr>
              <a:t>Détaillants</a:t>
            </a:r>
          </a:p>
        </p:txBody>
      </p:sp>
      <p:sp>
        <p:nvSpPr>
          <p:cNvPr id="5" name="Abgerundetes Rechteck 4"/>
          <p:cNvSpPr/>
          <p:nvPr/>
        </p:nvSpPr>
        <p:spPr bwMode="auto">
          <a:xfrm>
            <a:off x="3137841" y="1458980"/>
            <a:ext cx="1504201" cy="340519"/>
          </a:xfrm>
          <a:prstGeom prst="roundRect">
            <a:avLst/>
          </a:prstGeom>
          <a:solidFill>
            <a:schemeClr val="tx2">
              <a:lumMod val="75000"/>
              <a:lumOff val="25000"/>
            </a:schemeClr>
          </a:solidFill>
          <a:ln>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spAutoFit/>
          </a:bodyPr>
          <a:lstStyle/>
          <a:p>
            <a:pPr algn="ctr">
              <a:spcBef>
                <a:spcPct val="20000"/>
              </a:spcBef>
              <a:defRPr/>
            </a:pPr>
            <a:r>
              <a:rPr lang="fr-FR" altLang="de-DE" sz="1400" b="1" dirty="0">
                <a:solidFill>
                  <a:schemeClr val="bg1"/>
                </a:solidFill>
              </a:rPr>
              <a:t>Transformateurs</a:t>
            </a:r>
          </a:p>
        </p:txBody>
      </p:sp>
      <p:sp>
        <p:nvSpPr>
          <p:cNvPr id="6" name="Abgerundetes Rechteck 5"/>
          <p:cNvSpPr/>
          <p:nvPr/>
        </p:nvSpPr>
        <p:spPr bwMode="auto">
          <a:xfrm>
            <a:off x="5084763" y="1457769"/>
            <a:ext cx="1166812" cy="339725"/>
          </a:xfrm>
          <a:prstGeom prst="roundRect">
            <a:avLst/>
          </a:prstGeom>
          <a:solidFill>
            <a:schemeClr val="tx2">
              <a:lumMod val="75000"/>
              <a:lumOff val="25000"/>
            </a:schemeClr>
          </a:solidFill>
          <a:ln>
            <a:headEnd type="none" w="med" len="med"/>
            <a:tailEnd type="none" w="med" len="med"/>
          </a:ln>
        </p:spPr>
        <p:style>
          <a:lnRef idx="1">
            <a:schemeClr val="dk1"/>
          </a:lnRef>
          <a:fillRef idx="2">
            <a:schemeClr val="dk1"/>
          </a:fillRef>
          <a:effectRef idx="1">
            <a:schemeClr val="dk1"/>
          </a:effectRef>
          <a:fontRef idx="minor">
            <a:schemeClr val="dk1"/>
          </a:fontRef>
        </p:style>
        <p:txBody>
          <a:bodyPr>
            <a:spAutoFit/>
          </a:bodyPr>
          <a:lstStyle/>
          <a:p>
            <a:pPr algn="ctr">
              <a:spcBef>
                <a:spcPct val="20000"/>
              </a:spcBef>
              <a:defRPr/>
            </a:pPr>
            <a:r>
              <a:rPr lang="fr-FR" altLang="de-DE" sz="1400" b="1" dirty="0">
                <a:solidFill>
                  <a:schemeClr val="bg1"/>
                </a:solidFill>
              </a:rPr>
              <a:t>Négociants</a:t>
            </a:r>
          </a:p>
        </p:txBody>
      </p:sp>
      <p:sp>
        <p:nvSpPr>
          <p:cNvPr id="7" name="Abgerundetes Rechteck 6"/>
          <p:cNvSpPr/>
          <p:nvPr/>
        </p:nvSpPr>
        <p:spPr bwMode="auto">
          <a:xfrm>
            <a:off x="6719186" y="1336464"/>
            <a:ext cx="1700826" cy="578882"/>
          </a:xfrm>
          <a:prstGeom prst="roundRect">
            <a:avLst/>
          </a:prstGeom>
          <a:solidFill>
            <a:schemeClr val="tx2">
              <a:lumMod val="75000"/>
              <a:lumOff val="25000"/>
            </a:schemeClr>
          </a:solidFill>
          <a:ln>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spAutoFit/>
          </a:bodyPr>
          <a:lstStyle/>
          <a:p>
            <a:pPr algn="ctr">
              <a:spcBef>
                <a:spcPct val="20000"/>
              </a:spcBef>
              <a:defRPr/>
            </a:pPr>
            <a:r>
              <a:rPr lang="fr-FR" altLang="de-DE" sz="1400" b="1" dirty="0">
                <a:solidFill>
                  <a:schemeClr val="bg1"/>
                </a:solidFill>
              </a:rPr>
              <a:t>Fournisseur de matières premières</a:t>
            </a:r>
          </a:p>
        </p:txBody>
      </p:sp>
      <p:cxnSp>
        <p:nvCxnSpPr>
          <p:cNvPr id="14346" name="Gerade Verbindung mit Pfeil 9"/>
          <p:cNvCxnSpPr>
            <a:cxnSpLocks noChangeShapeType="1"/>
            <a:stCxn id="7" idx="1"/>
            <a:endCxn id="6" idx="3"/>
          </p:cNvCxnSpPr>
          <p:nvPr/>
        </p:nvCxnSpPr>
        <p:spPr bwMode="auto">
          <a:xfrm flipH="1">
            <a:off x="6251575" y="1625905"/>
            <a:ext cx="467611" cy="1727"/>
          </a:xfrm>
          <a:prstGeom prst="straightConnector1">
            <a:avLst/>
          </a:prstGeom>
          <a:noFill/>
          <a:ln w="28575" algn="ctr">
            <a:solidFill>
              <a:schemeClr val="bg1">
                <a:lumMod val="85000"/>
              </a:schemeClr>
            </a:solidFill>
            <a:prstDash val="sysDash"/>
            <a:round/>
            <a:headEnd type="none" w="med" len="med"/>
            <a:tailEnd type="none" w="med" len="med"/>
          </a:ln>
          <a:extLst>
            <a:ext uri="{909E8E84-426E-40DD-AFC4-6F175D3DCCD1}">
              <a14:hiddenFill xmlns:a14="http://schemas.microsoft.com/office/drawing/2010/main">
                <a:noFill/>
              </a14:hiddenFill>
            </a:ext>
          </a:extLst>
        </p:spPr>
      </p:cxnSp>
      <p:cxnSp>
        <p:nvCxnSpPr>
          <p:cNvPr id="14347" name="Gerade Verbindung mit Pfeil 11"/>
          <p:cNvCxnSpPr>
            <a:cxnSpLocks noChangeShapeType="1"/>
            <a:stCxn id="7" idx="1"/>
          </p:cNvCxnSpPr>
          <p:nvPr/>
        </p:nvCxnSpPr>
        <p:spPr bwMode="auto">
          <a:xfrm>
            <a:off x="6719186" y="1625905"/>
            <a:ext cx="1062869" cy="782121"/>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14348" name="Gerade Verbindung mit Pfeil 14"/>
          <p:cNvCxnSpPr>
            <a:cxnSpLocks noChangeShapeType="1"/>
            <a:stCxn id="6" idx="1"/>
            <a:endCxn id="5" idx="3"/>
          </p:cNvCxnSpPr>
          <p:nvPr/>
        </p:nvCxnSpPr>
        <p:spPr bwMode="auto">
          <a:xfrm flipH="1">
            <a:off x="4642042" y="1627632"/>
            <a:ext cx="442721" cy="1608"/>
          </a:xfrm>
          <a:prstGeom prst="straightConnector1">
            <a:avLst/>
          </a:prstGeom>
          <a:noFill/>
          <a:ln w="28575" algn="ctr">
            <a:solidFill>
              <a:schemeClr val="bg1">
                <a:lumMod val="85000"/>
              </a:schemeClr>
            </a:solidFill>
            <a:prstDash val="sysDash"/>
            <a:round/>
            <a:headEnd type="none" w="med" len="med"/>
            <a:tailEnd type="none" w="med" len="med"/>
          </a:ln>
          <a:extLst>
            <a:ext uri="{909E8E84-426E-40DD-AFC4-6F175D3DCCD1}">
              <a14:hiddenFill xmlns:a14="http://schemas.microsoft.com/office/drawing/2010/main">
                <a:noFill/>
              </a14:hiddenFill>
            </a:ext>
          </a:extLst>
        </p:spPr>
      </p:cxnSp>
      <p:cxnSp>
        <p:nvCxnSpPr>
          <p:cNvPr id="14349" name="Gerade Verbindung mit Pfeil 15"/>
          <p:cNvCxnSpPr>
            <a:cxnSpLocks noChangeShapeType="1"/>
            <a:stCxn id="5" idx="1"/>
          </p:cNvCxnSpPr>
          <p:nvPr/>
        </p:nvCxnSpPr>
        <p:spPr bwMode="auto">
          <a:xfrm flipH="1">
            <a:off x="2532118" y="1629240"/>
            <a:ext cx="605723" cy="0"/>
          </a:xfrm>
          <a:prstGeom prst="straightConnector1">
            <a:avLst/>
          </a:prstGeom>
          <a:noFill/>
          <a:ln w="28575" algn="ctr">
            <a:solidFill>
              <a:schemeClr val="bg1">
                <a:lumMod val="85000"/>
              </a:schemeClr>
            </a:solidFill>
            <a:prstDash val="sysDash"/>
            <a:round/>
            <a:headEnd type="none" w="med" len="med"/>
            <a:tailEnd type="none" w="med" len="med"/>
          </a:ln>
          <a:extLst>
            <a:ext uri="{909E8E84-426E-40DD-AFC4-6F175D3DCCD1}">
              <a14:hiddenFill xmlns:a14="http://schemas.microsoft.com/office/drawing/2010/main">
                <a:noFill/>
              </a14:hiddenFill>
            </a:ext>
          </a:extLst>
        </p:spPr>
      </p:cxnSp>
      <p:sp>
        <p:nvSpPr>
          <p:cNvPr id="22" name="Flussdiagramm: Magnetplattenspeicher 21"/>
          <p:cNvSpPr/>
          <p:nvPr/>
        </p:nvSpPr>
        <p:spPr bwMode="auto">
          <a:xfrm>
            <a:off x="2251005" y="2854903"/>
            <a:ext cx="1606618" cy="1039356"/>
          </a:xfrm>
          <a:prstGeom prst="flowChartMagneticDisk">
            <a:avLst/>
          </a:prstGeom>
          <a:solidFill>
            <a:schemeClr val="tx2">
              <a:lumMod val="75000"/>
              <a:lumOff val="25000"/>
            </a:schemeClr>
          </a:solidFill>
          <a:ln>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spAutoFit/>
          </a:bodyPr>
          <a:lstStyle/>
          <a:p>
            <a:pPr algn="ctr">
              <a:spcBef>
                <a:spcPct val="20000"/>
              </a:spcBef>
              <a:defRPr/>
            </a:pPr>
            <a:r>
              <a:rPr lang="fr-FR" sz="1400" b="1" dirty="0">
                <a:solidFill>
                  <a:schemeClr val="bg1"/>
                </a:solidFill>
              </a:rPr>
              <a:t>Interconnexion de logiciels</a:t>
            </a:r>
          </a:p>
        </p:txBody>
      </p:sp>
      <p:sp>
        <p:nvSpPr>
          <p:cNvPr id="27" name="Abgerundetes Rechteck 26"/>
          <p:cNvSpPr/>
          <p:nvPr/>
        </p:nvSpPr>
        <p:spPr bwMode="auto">
          <a:xfrm>
            <a:off x="4514833" y="2996072"/>
            <a:ext cx="1543092" cy="817245"/>
          </a:xfrm>
          <a:prstGeom prst="roundRect">
            <a:avLst/>
          </a:prstGeom>
          <a:solidFill>
            <a:schemeClr val="tx2">
              <a:lumMod val="75000"/>
              <a:lumOff val="25000"/>
            </a:schemeClr>
          </a:solidFill>
          <a:ln>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spAutoFit/>
          </a:bodyPr>
          <a:lstStyle/>
          <a:p>
            <a:pPr algn="ctr">
              <a:spcBef>
                <a:spcPct val="20000"/>
              </a:spcBef>
              <a:defRPr/>
            </a:pPr>
            <a:r>
              <a:rPr lang="fr-FR" sz="1400" b="1" dirty="0">
                <a:solidFill>
                  <a:schemeClr val="bg1"/>
                </a:solidFill>
              </a:rPr>
              <a:t>Chargement de fichiers de données</a:t>
            </a:r>
          </a:p>
        </p:txBody>
      </p:sp>
      <p:sp>
        <p:nvSpPr>
          <p:cNvPr id="28" name="Abgerundetes Rechteck 27"/>
          <p:cNvSpPr/>
          <p:nvPr/>
        </p:nvSpPr>
        <p:spPr bwMode="auto">
          <a:xfrm>
            <a:off x="6603962" y="3077936"/>
            <a:ext cx="1543091" cy="578882"/>
          </a:xfrm>
          <a:prstGeom prst="roundRect">
            <a:avLst/>
          </a:prstGeom>
          <a:solidFill>
            <a:schemeClr val="tx2">
              <a:lumMod val="75000"/>
              <a:lumOff val="25000"/>
            </a:schemeClr>
          </a:solidFill>
          <a:ln>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spAutoFit/>
          </a:bodyPr>
          <a:lstStyle/>
          <a:p>
            <a:pPr algn="ctr">
              <a:spcBef>
                <a:spcPct val="20000"/>
              </a:spcBef>
              <a:defRPr/>
            </a:pPr>
            <a:r>
              <a:rPr lang="fr-FR" sz="1400" b="1" dirty="0">
                <a:solidFill>
                  <a:schemeClr val="bg1"/>
                </a:solidFill>
              </a:rPr>
              <a:t>saisie manuelle de données</a:t>
            </a:r>
          </a:p>
        </p:txBody>
      </p:sp>
      <p:cxnSp>
        <p:nvCxnSpPr>
          <p:cNvPr id="14355" name="Gerade Verbindung mit Pfeil 28"/>
          <p:cNvCxnSpPr>
            <a:cxnSpLocks noChangeShapeType="1"/>
            <a:stCxn id="4" idx="2"/>
          </p:cNvCxnSpPr>
          <p:nvPr/>
        </p:nvCxnSpPr>
        <p:spPr bwMode="auto">
          <a:xfrm>
            <a:off x="1948712" y="1802256"/>
            <a:ext cx="0" cy="733959"/>
          </a:xfrm>
          <a:prstGeom prst="straightConnector1">
            <a:avLst/>
          </a:prstGeom>
          <a:noFill/>
          <a:ln w="38100" algn="ctr">
            <a:solidFill>
              <a:srgbClr val="009900"/>
            </a:solidFill>
            <a:round/>
            <a:headEnd/>
            <a:tailEnd type="arrow" w="med" len="med"/>
          </a:ln>
          <a:extLst>
            <a:ext uri="{909E8E84-426E-40DD-AFC4-6F175D3DCCD1}">
              <a14:hiddenFill xmlns:a14="http://schemas.microsoft.com/office/drawing/2010/main">
                <a:noFill/>
              </a14:hiddenFill>
            </a:ext>
          </a:extLst>
        </p:spPr>
      </p:cxnSp>
      <p:cxnSp>
        <p:nvCxnSpPr>
          <p:cNvPr id="14356" name="Gerade Verbindung mit Pfeil 31"/>
          <p:cNvCxnSpPr>
            <a:cxnSpLocks noChangeShapeType="1"/>
            <a:stCxn id="22" idx="3"/>
          </p:cNvCxnSpPr>
          <p:nvPr/>
        </p:nvCxnSpPr>
        <p:spPr bwMode="auto">
          <a:xfrm>
            <a:off x="3054314" y="3894259"/>
            <a:ext cx="1108253" cy="713094"/>
          </a:xfrm>
          <a:prstGeom prst="straightConnector1">
            <a:avLst/>
          </a:prstGeom>
          <a:noFill/>
          <a:ln w="38100" algn="ctr">
            <a:solidFill>
              <a:srgbClr val="009900"/>
            </a:solidFill>
            <a:round/>
            <a:headEnd/>
            <a:tailEnd type="arrow" w="med" len="med"/>
          </a:ln>
          <a:extLst>
            <a:ext uri="{909E8E84-426E-40DD-AFC4-6F175D3DCCD1}">
              <a14:hiddenFill xmlns:a14="http://schemas.microsoft.com/office/drawing/2010/main">
                <a:noFill/>
              </a14:hiddenFill>
            </a:ext>
          </a:extLst>
        </p:spPr>
      </p:cxnSp>
      <p:cxnSp>
        <p:nvCxnSpPr>
          <p:cNvPr id="14359" name="Gerade Verbindung mit Pfeil 36"/>
          <p:cNvCxnSpPr>
            <a:cxnSpLocks noChangeShapeType="1"/>
            <a:stCxn id="5" idx="2"/>
          </p:cNvCxnSpPr>
          <p:nvPr/>
        </p:nvCxnSpPr>
        <p:spPr bwMode="auto">
          <a:xfrm>
            <a:off x="3889942" y="1799499"/>
            <a:ext cx="0" cy="735337"/>
          </a:xfrm>
          <a:prstGeom prst="straightConnector1">
            <a:avLst/>
          </a:prstGeom>
          <a:noFill/>
          <a:ln w="38100" algn="ctr">
            <a:solidFill>
              <a:srgbClr val="009900"/>
            </a:solidFill>
            <a:round/>
            <a:headEnd/>
            <a:tailEnd type="arrow" w="med" len="med"/>
          </a:ln>
          <a:extLst>
            <a:ext uri="{909E8E84-426E-40DD-AFC4-6F175D3DCCD1}">
              <a14:hiddenFill xmlns:a14="http://schemas.microsoft.com/office/drawing/2010/main">
                <a:noFill/>
              </a14:hiddenFill>
            </a:ext>
          </a:extLst>
        </p:spPr>
      </p:cxnSp>
      <p:cxnSp>
        <p:nvCxnSpPr>
          <p:cNvPr id="14360" name="Gerade Verbindung mit Pfeil 39"/>
          <p:cNvCxnSpPr>
            <a:cxnSpLocks noChangeShapeType="1"/>
            <a:stCxn id="6" idx="2"/>
          </p:cNvCxnSpPr>
          <p:nvPr/>
        </p:nvCxnSpPr>
        <p:spPr bwMode="auto">
          <a:xfrm>
            <a:off x="5668169" y="1797494"/>
            <a:ext cx="0" cy="765536"/>
          </a:xfrm>
          <a:prstGeom prst="straightConnector1">
            <a:avLst/>
          </a:prstGeom>
          <a:noFill/>
          <a:ln w="38100" algn="ctr">
            <a:solidFill>
              <a:srgbClr val="009900"/>
            </a:solidFill>
            <a:round/>
            <a:headEnd/>
            <a:tailEnd type="arrow" w="med" len="med"/>
          </a:ln>
          <a:extLst>
            <a:ext uri="{909E8E84-426E-40DD-AFC4-6F175D3DCCD1}">
              <a14:hiddenFill xmlns:a14="http://schemas.microsoft.com/office/drawing/2010/main">
                <a:noFill/>
              </a14:hiddenFill>
            </a:ext>
          </a:extLst>
        </p:spPr>
      </p:cxnSp>
      <p:cxnSp>
        <p:nvCxnSpPr>
          <p:cNvPr id="14361" name="Gerade Verbindung mit Pfeil 46"/>
          <p:cNvCxnSpPr>
            <a:cxnSpLocks noChangeShapeType="1"/>
            <a:stCxn id="7" idx="2"/>
          </p:cNvCxnSpPr>
          <p:nvPr/>
        </p:nvCxnSpPr>
        <p:spPr bwMode="auto">
          <a:xfrm>
            <a:off x="7569599" y="1915346"/>
            <a:ext cx="0" cy="666588"/>
          </a:xfrm>
          <a:prstGeom prst="straightConnector1">
            <a:avLst/>
          </a:prstGeom>
          <a:noFill/>
          <a:ln w="38100" algn="ctr">
            <a:solidFill>
              <a:srgbClr val="009900"/>
            </a:solidFill>
            <a:round/>
            <a:headEnd/>
            <a:tailEnd type="arrow" w="med" len="med"/>
          </a:ln>
          <a:extLst>
            <a:ext uri="{909E8E84-426E-40DD-AFC4-6F175D3DCCD1}">
              <a14:hiddenFill xmlns:a14="http://schemas.microsoft.com/office/drawing/2010/main">
                <a:noFill/>
              </a14:hiddenFill>
            </a:ext>
          </a:extLst>
        </p:spPr>
      </p:cxnSp>
      <p:sp>
        <p:nvSpPr>
          <p:cNvPr id="50" name="Flussdiagramm: Magnetplattenspeicher 49"/>
          <p:cNvSpPr/>
          <p:nvPr/>
        </p:nvSpPr>
        <p:spPr bwMode="auto">
          <a:xfrm>
            <a:off x="3723511" y="4607353"/>
            <a:ext cx="2736850" cy="860803"/>
          </a:xfrm>
          <a:prstGeom prst="flowChartMagneticDisk">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spcBef>
                <a:spcPct val="20000"/>
              </a:spcBef>
              <a:defRPr/>
            </a:pPr>
            <a:r>
              <a:rPr lang="fr-FR" altLang="de-DE" sz="1600" b="1" dirty="0">
                <a:solidFill>
                  <a:schemeClr val="bg1"/>
                </a:solidFill>
                <a:latin typeface="Arial" pitchFamily="34" charset="0"/>
              </a:rPr>
              <a:t>Plateforme RADIX Tree</a:t>
            </a:r>
          </a:p>
        </p:txBody>
      </p:sp>
      <p:cxnSp>
        <p:nvCxnSpPr>
          <p:cNvPr id="14367" name="Gerade Verbindung mit Pfeil 56"/>
          <p:cNvCxnSpPr>
            <a:cxnSpLocks noChangeShapeType="1"/>
            <a:stCxn id="27" idx="2"/>
          </p:cNvCxnSpPr>
          <p:nvPr/>
        </p:nvCxnSpPr>
        <p:spPr bwMode="auto">
          <a:xfrm>
            <a:off x="5286379" y="3813317"/>
            <a:ext cx="0" cy="794036"/>
          </a:xfrm>
          <a:prstGeom prst="straightConnector1">
            <a:avLst/>
          </a:prstGeom>
          <a:noFill/>
          <a:ln w="38100" algn="ctr">
            <a:solidFill>
              <a:srgbClr val="009900"/>
            </a:solidFill>
            <a:round/>
            <a:headEnd/>
            <a:tailEnd type="arrow" w="med" len="med"/>
          </a:ln>
          <a:extLst>
            <a:ext uri="{909E8E84-426E-40DD-AFC4-6F175D3DCCD1}">
              <a14:hiddenFill xmlns:a14="http://schemas.microsoft.com/office/drawing/2010/main">
                <a:noFill/>
              </a14:hiddenFill>
            </a:ext>
          </a:extLst>
        </p:spPr>
      </p:cxnSp>
      <p:cxnSp>
        <p:nvCxnSpPr>
          <p:cNvPr id="14368" name="Gerade Verbindung mit Pfeil 59"/>
          <p:cNvCxnSpPr>
            <a:cxnSpLocks noChangeShapeType="1"/>
            <a:stCxn id="28" idx="2"/>
          </p:cNvCxnSpPr>
          <p:nvPr/>
        </p:nvCxnSpPr>
        <p:spPr bwMode="auto">
          <a:xfrm flipH="1">
            <a:off x="6171413" y="3656818"/>
            <a:ext cx="1204095" cy="950535"/>
          </a:xfrm>
          <a:prstGeom prst="straightConnector1">
            <a:avLst/>
          </a:prstGeom>
          <a:noFill/>
          <a:ln w="38100" algn="ctr">
            <a:solidFill>
              <a:srgbClr val="009900"/>
            </a:solidFill>
            <a:round/>
            <a:headEnd/>
            <a:tailEnd type="arrow" w="med" len="med"/>
          </a:ln>
          <a:extLst>
            <a:ext uri="{909E8E84-426E-40DD-AFC4-6F175D3DCCD1}">
              <a14:hiddenFill xmlns:a14="http://schemas.microsoft.com/office/drawing/2010/main">
                <a:noFill/>
              </a14:hiddenFill>
            </a:ext>
          </a:extLst>
        </p:spPr>
      </p:cxnSp>
      <p:sp>
        <p:nvSpPr>
          <p:cNvPr id="64" name="Abgerundetes Rechteck 63"/>
          <p:cNvSpPr/>
          <p:nvPr/>
        </p:nvSpPr>
        <p:spPr bwMode="auto">
          <a:xfrm>
            <a:off x="3283027" y="5807513"/>
            <a:ext cx="3602514" cy="374571"/>
          </a:xfrm>
          <a:prstGeom prst="roundRect">
            <a:avLst/>
          </a:prstGeom>
          <a:ln>
            <a:headEnd type="none" w="med" len="med"/>
            <a:tailEnd type="none" w="med" len="med"/>
          </a:ln>
        </p:spPr>
        <p:style>
          <a:lnRef idx="3">
            <a:schemeClr val="lt1"/>
          </a:lnRef>
          <a:fillRef idx="1003">
            <a:schemeClr val="dk2"/>
          </a:fillRef>
          <a:effectRef idx="1">
            <a:schemeClr val="accent4"/>
          </a:effectRef>
          <a:fontRef idx="minor">
            <a:schemeClr val="lt1"/>
          </a:fontRef>
        </p:style>
        <p:txBody>
          <a:bodyPr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spcBef>
                <a:spcPct val="20000"/>
              </a:spcBef>
              <a:defRPr/>
            </a:pPr>
            <a:r>
              <a:rPr lang="en-US" altLang="de-DE" sz="1600" b="1" dirty="0">
                <a:solidFill>
                  <a:schemeClr val="bg1"/>
                </a:solidFill>
                <a:latin typeface="Arial" pitchFamily="34" charset="0"/>
              </a:rPr>
              <a:t>Consultations</a:t>
            </a:r>
          </a:p>
        </p:txBody>
      </p:sp>
      <p:cxnSp>
        <p:nvCxnSpPr>
          <p:cNvPr id="14372" name="Gerade Verbindung mit Pfeil 64"/>
          <p:cNvCxnSpPr>
            <a:cxnSpLocks noChangeShapeType="1"/>
            <a:endCxn id="50" idx="3"/>
          </p:cNvCxnSpPr>
          <p:nvPr/>
        </p:nvCxnSpPr>
        <p:spPr bwMode="auto">
          <a:xfrm flipV="1">
            <a:off x="5084763" y="5468156"/>
            <a:ext cx="7173" cy="380834"/>
          </a:xfrm>
          <a:prstGeom prst="straightConnector1">
            <a:avLst/>
          </a:prstGeom>
          <a:noFill/>
          <a:ln w="38100" algn="ctr">
            <a:solidFill>
              <a:srgbClr val="0099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87191088"/>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540499" y="350537"/>
            <a:ext cx="6842006" cy="940660"/>
          </a:xfrm>
        </p:spPr>
        <p:txBody>
          <a:bodyPr>
            <a:noAutofit/>
          </a:bodyPr>
          <a:lstStyle/>
          <a:p>
            <a:pPr algn="l"/>
            <a:r>
              <a:rPr lang="fr-FR" sz="3600" b="1" dirty="0"/>
              <a:t>Comment ça marche ?</a:t>
            </a:r>
          </a:p>
        </p:txBody>
      </p:sp>
      <p:sp>
        <p:nvSpPr>
          <p:cNvPr id="12" name="TextBox 11"/>
          <p:cNvSpPr txBox="1"/>
          <p:nvPr/>
        </p:nvSpPr>
        <p:spPr>
          <a:xfrm>
            <a:off x="545239" y="1352281"/>
            <a:ext cx="4001084" cy="3539430"/>
          </a:xfrm>
          <a:prstGeom prst="rect">
            <a:avLst/>
          </a:prstGeom>
          <a:noFill/>
        </p:spPr>
        <p:txBody>
          <a:bodyPr wrap="square" rtlCol="0">
            <a:spAutoFit/>
          </a:bodyPr>
          <a:lstStyle/>
          <a:p>
            <a:r>
              <a:rPr lang="fr-FR" sz="1400" dirty="0">
                <a:solidFill>
                  <a:schemeClr val="bg1">
                    <a:lumMod val="50000"/>
                  </a:schemeClr>
                </a:solidFill>
              </a:rPr>
              <a:t>Des </a:t>
            </a:r>
            <a:r>
              <a:rPr lang="fr-FR" sz="1400" b="1" dirty="0">
                <a:solidFill>
                  <a:schemeClr val="bg1">
                    <a:lumMod val="50000"/>
                  </a:schemeClr>
                </a:solidFill>
              </a:rPr>
              <a:t>outils</a:t>
            </a:r>
            <a:r>
              <a:rPr lang="fr-FR" sz="1400" dirty="0">
                <a:solidFill>
                  <a:schemeClr val="bg1">
                    <a:lumMod val="50000"/>
                  </a:schemeClr>
                </a:solidFill>
              </a:rPr>
              <a:t> </a:t>
            </a:r>
            <a:r>
              <a:rPr lang="fr-FR" sz="1400" b="1" dirty="0">
                <a:solidFill>
                  <a:schemeClr val="bg1">
                    <a:lumMod val="50000"/>
                  </a:schemeClr>
                </a:solidFill>
              </a:rPr>
              <a:t>flexibles</a:t>
            </a:r>
            <a:r>
              <a:rPr lang="fr-FR" sz="1400" dirty="0">
                <a:solidFill>
                  <a:schemeClr val="bg1">
                    <a:lumMod val="50000"/>
                  </a:schemeClr>
                </a:solidFill>
              </a:rPr>
              <a:t> vous permettent de configurer votre chaîne d'approvisionnement (définir des produits, des changements d’états et de propriétaires, tracer des expéditions, envois de questionnaires ou contrôler de certificats) </a:t>
            </a:r>
          </a:p>
          <a:p>
            <a:endParaRPr lang="fr-FR" sz="1400" dirty="0">
              <a:solidFill>
                <a:schemeClr val="bg1">
                  <a:lumMod val="50000"/>
                </a:schemeClr>
              </a:solidFill>
            </a:endParaRPr>
          </a:p>
          <a:p>
            <a:r>
              <a:rPr lang="fr-FR" sz="1400" dirty="0">
                <a:solidFill>
                  <a:schemeClr val="bg1">
                    <a:lumMod val="50000"/>
                  </a:schemeClr>
                </a:solidFill>
              </a:rPr>
              <a:t>La plateforme </a:t>
            </a:r>
            <a:r>
              <a:rPr lang="fr-FR" sz="1400" b="1" dirty="0">
                <a:solidFill>
                  <a:schemeClr val="bg1">
                    <a:lumMod val="50000"/>
                  </a:schemeClr>
                </a:solidFill>
              </a:rPr>
              <a:t>facilite la collaboration</a:t>
            </a:r>
            <a:r>
              <a:rPr lang="fr-FR" sz="1400" dirty="0">
                <a:solidFill>
                  <a:schemeClr val="bg1">
                    <a:lumMod val="50000"/>
                  </a:schemeClr>
                </a:solidFill>
              </a:rPr>
              <a:t> en réseaux, allant d'une poignée de fournisseurs à la cartographie de l'ensemble de la chaîne d'approvisionnement.</a:t>
            </a:r>
          </a:p>
          <a:p>
            <a:endParaRPr lang="fr-FR" sz="1400" dirty="0">
              <a:solidFill>
                <a:schemeClr val="bg1">
                  <a:lumMod val="50000"/>
                </a:schemeClr>
              </a:solidFill>
            </a:endParaRPr>
          </a:p>
          <a:p>
            <a:r>
              <a:rPr lang="fr-FR" sz="1400" dirty="0">
                <a:solidFill>
                  <a:schemeClr val="bg1">
                    <a:lumMod val="50000"/>
                  </a:schemeClr>
                </a:solidFill>
              </a:rPr>
              <a:t>Avec la </a:t>
            </a:r>
            <a:r>
              <a:rPr lang="fr-FR" sz="1400" b="1" dirty="0">
                <a:solidFill>
                  <a:schemeClr val="bg1">
                    <a:lumMod val="50000"/>
                  </a:schemeClr>
                </a:solidFill>
              </a:rPr>
              <a:t>simplicité d’un réseau social</a:t>
            </a:r>
            <a:r>
              <a:rPr lang="fr-FR" sz="1400" dirty="0">
                <a:solidFill>
                  <a:schemeClr val="bg1">
                    <a:lumMod val="50000"/>
                  </a:schemeClr>
                </a:solidFill>
              </a:rPr>
              <a:t>, les utilisateurs peuvent inviter leurs partenaires de la chaîne d'approvisionnement sur la plateforme, lesquels invitent à leur tour d’autres partenaires.</a:t>
            </a:r>
          </a:p>
          <a:p>
            <a:endParaRPr lang="fr-FR" sz="1400" dirty="0">
              <a:solidFill>
                <a:schemeClr val="bg1">
                  <a:lumMod val="50000"/>
                </a:schemeClr>
              </a:solidFill>
            </a:endParaRPr>
          </a:p>
        </p:txBody>
      </p:sp>
      <p:pic>
        <p:nvPicPr>
          <p:cNvPr id="14" name="Picture 4" descr="C:\Users\Miranda.Malcolm990\Downloads\Global-Traceability-Logo-RGB_ (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239285"/>
            <a:ext cx="2325985" cy="2860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sers\Miranda.Malcolm990\Downloads\Radix Laptop_connected_timb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6755" y="3703160"/>
            <a:ext cx="6842006" cy="25361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597377" y="1345324"/>
            <a:ext cx="4123542" cy="2246769"/>
          </a:xfrm>
          <a:prstGeom prst="rect">
            <a:avLst/>
          </a:prstGeom>
        </p:spPr>
        <p:txBody>
          <a:bodyPr wrap="square">
            <a:spAutoFit/>
          </a:bodyPr>
          <a:lstStyle/>
          <a:p>
            <a:r>
              <a:rPr lang="fr-FR" sz="1400" b="1" dirty="0">
                <a:solidFill>
                  <a:schemeClr val="bg1">
                    <a:lumMod val="50000"/>
                  </a:schemeClr>
                </a:solidFill>
              </a:rPr>
              <a:t>Les utilisateurs chargent des données et des documents sur la traçabilité ou la conformité de leurs produits et les partagent avec d’autres utilisateurs en fonction des nécessités et des profils.</a:t>
            </a:r>
          </a:p>
          <a:p>
            <a:endParaRPr lang="fr-FR" sz="1400" b="1" dirty="0">
              <a:solidFill>
                <a:schemeClr val="bg1">
                  <a:lumMod val="50000"/>
                </a:schemeClr>
              </a:solidFill>
            </a:endParaRPr>
          </a:p>
          <a:p>
            <a:r>
              <a:rPr lang="fr-FR" sz="1400" b="1" dirty="0">
                <a:solidFill>
                  <a:schemeClr val="bg1">
                    <a:lumMod val="50000"/>
                  </a:schemeClr>
                </a:solidFill>
              </a:rPr>
              <a:t>Les données partagées sont disponibles pour la vérification, tandis que les auditeurs et autres entités de contrôle peuvent y avoir accès et  y apporter des avis ou actions de toutes natures.</a:t>
            </a:r>
          </a:p>
          <a:p>
            <a:endParaRPr lang="fr-FR" sz="1400" dirty="0">
              <a:solidFill>
                <a:schemeClr val="bg1">
                  <a:lumMod val="50000"/>
                </a:schemeClr>
              </a:solidFill>
            </a:endParaRPr>
          </a:p>
        </p:txBody>
      </p:sp>
      <p:sp>
        <p:nvSpPr>
          <p:cNvPr id="9" name="Fußzeilenplatzhalter 1">
            <a:extLst>
              <a:ext uri="{FF2B5EF4-FFF2-40B4-BE49-F238E27FC236}">
                <a16:creationId xmlns:a16="http://schemas.microsoft.com/office/drawing/2014/main" id="{89E91AAC-CC46-401C-A407-BF03AE2CA681}"/>
              </a:ext>
            </a:extLst>
          </p:cNvPr>
          <p:cNvSpPr>
            <a:spLocks noGrp="1"/>
          </p:cNvSpPr>
          <p:nvPr>
            <p:ph type="ftr" sz="quarter" idx="11"/>
          </p:nvPr>
        </p:nvSpPr>
        <p:spPr bwMode="auto">
          <a:xfrm>
            <a:off x="3124200" y="6315406"/>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a:solidFill>
                  <a:schemeClr val="tx1"/>
                </a:solidFill>
                <a:latin typeface="Calibri" pitchFamily="34" charset="0"/>
              </a:defRPr>
            </a:lvl1pPr>
            <a:lvl2pPr marL="742950" indent="-285750" eaLnBrk="0" hangingPunct="0">
              <a:spcBef>
                <a:spcPct val="20000"/>
              </a:spcBef>
              <a:buFont typeface="Arial" charset="0"/>
              <a:buChar char="–"/>
              <a:defRPr>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r>
              <a:rPr lang="de-DE" altLang="de-DE" sz="1000">
                <a:solidFill>
                  <a:schemeClr val="bg1">
                    <a:lumMod val="65000"/>
                  </a:schemeClr>
                </a:solidFill>
                <a:latin typeface="Arial" charset="0"/>
              </a:rPr>
              <a:t>Page </a:t>
            </a:r>
            <a:r>
              <a:rPr lang="de-DE" altLang="de-DE" sz="1000">
                <a:solidFill>
                  <a:schemeClr val="bg1">
                    <a:lumMod val="65000"/>
                  </a:schemeClr>
                </a:solidFill>
                <a:latin typeface="Arial" charset="0"/>
                <a:sym typeface="Wingdings" pitchFamily="2" charset="2"/>
              </a:rPr>
              <a:t></a:t>
            </a:r>
            <a:r>
              <a:rPr lang="de-DE" altLang="de-DE" sz="1000">
                <a:solidFill>
                  <a:schemeClr val="bg1">
                    <a:lumMod val="65000"/>
                  </a:schemeClr>
                </a:solidFill>
                <a:latin typeface="Arial" charset="0"/>
              </a:rPr>
              <a:t> </a:t>
            </a:r>
            <a:fld id="{B6CD6EE2-4F61-4DD2-8496-17BF57D7F0C5}" type="slidenum">
              <a:rPr lang="de-DE" altLang="de-DE" sz="1000" smtClean="0">
                <a:solidFill>
                  <a:schemeClr val="bg1">
                    <a:lumMod val="65000"/>
                  </a:schemeClr>
                </a:solidFill>
                <a:latin typeface="Arial" charset="0"/>
              </a:rPr>
              <a:pPr eaLnBrk="1" hangingPunct="1">
                <a:spcBef>
                  <a:spcPct val="0"/>
                </a:spcBef>
                <a:buFontTx/>
                <a:buNone/>
              </a:pPr>
              <a:t>5</a:t>
            </a:fld>
            <a:endParaRPr lang="de-DE" altLang="de-DE" sz="1000">
              <a:solidFill>
                <a:schemeClr val="bg1">
                  <a:lumMod val="65000"/>
                </a:schemeClr>
              </a:solidFill>
              <a:latin typeface="Arial" charset="0"/>
            </a:endParaRPr>
          </a:p>
        </p:txBody>
      </p:sp>
    </p:spTree>
    <p:extLst>
      <p:ext uri="{BB962C8B-B14F-4D97-AF65-F5344CB8AC3E}">
        <p14:creationId xmlns:p14="http://schemas.microsoft.com/office/powerpoint/2010/main" val="2345796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88024" y="0"/>
            <a:ext cx="439248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57928" y="1401345"/>
            <a:ext cx="3312368" cy="4678204"/>
          </a:xfrm>
          <a:prstGeom prst="rect">
            <a:avLst/>
          </a:prstGeom>
          <a:noFill/>
        </p:spPr>
        <p:txBody>
          <a:bodyPr wrap="square" rtlCol="0">
            <a:spAutoFit/>
          </a:bodyPr>
          <a:lstStyle/>
          <a:p>
            <a:endParaRPr lang="fr-FR" dirty="0">
              <a:solidFill>
                <a:schemeClr val="bg1">
                  <a:lumMod val="50000"/>
                </a:schemeClr>
              </a:solidFill>
            </a:endParaRPr>
          </a:p>
          <a:p>
            <a:r>
              <a:rPr lang="fr-FR" dirty="0">
                <a:solidFill>
                  <a:schemeClr val="bg1">
                    <a:lumMod val="50000"/>
                  </a:schemeClr>
                </a:solidFill>
              </a:rPr>
              <a:t>GTS a l'expertise et les partenariats nécessaires pour maintenir des listes à jour des exigences de divers référentiels de contrôle et audits, afin que les utilisateurs de la plateforme puissent identifier à tout moment les données dont ils ont besoin pour leurs exigences de conformité.</a:t>
            </a:r>
          </a:p>
          <a:p>
            <a:endParaRPr lang="fr-FR" dirty="0">
              <a:solidFill>
                <a:schemeClr val="bg1">
                  <a:lumMod val="50000"/>
                </a:schemeClr>
              </a:solidFill>
            </a:endParaRPr>
          </a:p>
          <a:p>
            <a:r>
              <a:rPr lang="fr-FR" dirty="0">
                <a:solidFill>
                  <a:schemeClr val="bg1">
                    <a:lumMod val="50000"/>
                  </a:schemeClr>
                </a:solidFill>
              </a:rPr>
              <a:t>Nous fournissons des modèles prédéfinis conçus par nos experts et pouvons travailler avec vous pour des personnalisations.</a:t>
            </a:r>
          </a:p>
          <a:p>
            <a:endParaRPr lang="fr-FR" sz="1050" dirty="0">
              <a:solidFill>
                <a:schemeClr val="bg1">
                  <a:lumMod val="50000"/>
                </a:schemeClr>
              </a:solidFill>
            </a:endParaRPr>
          </a:p>
        </p:txBody>
      </p:sp>
      <p:pic>
        <p:nvPicPr>
          <p:cNvPr id="5" name="Picture 2" descr="C:\Users\Miranda.Malcolm990\Desktop\GTS\launch adverts graphics\EUTRtransactio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695" y="1687524"/>
            <a:ext cx="4702085" cy="264988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C:\Users\Miranda.Malcolm990\Desktop\GTS\checktli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3755118"/>
            <a:ext cx="1905000" cy="1905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Fußzeilenplatzhalter 1">
            <a:extLst>
              <a:ext uri="{FF2B5EF4-FFF2-40B4-BE49-F238E27FC236}">
                <a16:creationId xmlns:a16="http://schemas.microsoft.com/office/drawing/2014/main" id="{557296BB-7AF7-4082-93D3-51C92693862F}"/>
              </a:ext>
            </a:extLst>
          </p:cNvPr>
          <p:cNvSpPr>
            <a:spLocks noGrp="1"/>
          </p:cNvSpPr>
          <p:nvPr>
            <p:ph type="ftr" sz="quarter" idx="11"/>
          </p:nvPr>
        </p:nvSpPr>
        <p:spPr bwMode="auto">
          <a:xfrm>
            <a:off x="3124200" y="6315406"/>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a:solidFill>
                  <a:schemeClr val="tx1"/>
                </a:solidFill>
                <a:latin typeface="Calibri" pitchFamily="34" charset="0"/>
              </a:defRPr>
            </a:lvl1pPr>
            <a:lvl2pPr marL="742950" indent="-285750" eaLnBrk="0" hangingPunct="0">
              <a:spcBef>
                <a:spcPct val="20000"/>
              </a:spcBef>
              <a:buFont typeface="Arial" charset="0"/>
              <a:buChar char="–"/>
              <a:defRPr>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r>
              <a:rPr lang="de-DE" altLang="de-DE" sz="1000">
                <a:solidFill>
                  <a:schemeClr val="bg1">
                    <a:lumMod val="65000"/>
                  </a:schemeClr>
                </a:solidFill>
                <a:latin typeface="Arial" charset="0"/>
              </a:rPr>
              <a:t>Page </a:t>
            </a:r>
            <a:r>
              <a:rPr lang="de-DE" altLang="de-DE" sz="1000">
                <a:solidFill>
                  <a:schemeClr val="bg1">
                    <a:lumMod val="65000"/>
                  </a:schemeClr>
                </a:solidFill>
                <a:latin typeface="Arial" charset="0"/>
                <a:sym typeface="Wingdings" pitchFamily="2" charset="2"/>
              </a:rPr>
              <a:t></a:t>
            </a:r>
            <a:r>
              <a:rPr lang="de-DE" altLang="de-DE" sz="1000">
                <a:solidFill>
                  <a:schemeClr val="bg1">
                    <a:lumMod val="65000"/>
                  </a:schemeClr>
                </a:solidFill>
                <a:latin typeface="Arial" charset="0"/>
              </a:rPr>
              <a:t> </a:t>
            </a:r>
            <a:fld id="{B6CD6EE2-4F61-4DD2-8496-17BF57D7F0C5}" type="slidenum">
              <a:rPr lang="de-DE" altLang="de-DE" sz="1000" smtClean="0">
                <a:solidFill>
                  <a:schemeClr val="bg1">
                    <a:lumMod val="65000"/>
                  </a:schemeClr>
                </a:solidFill>
                <a:latin typeface="Arial" charset="0"/>
              </a:rPr>
              <a:pPr eaLnBrk="1" hangingPunct="1">
                <a:spcBef>
                  <a:spcPct val="0"/>
                </a:spcBef>
                <a:buFontTx/>
                <a:buNone/>
              </a:pPr>
              <a:t>6</a:t>
            </a:fld>
            <a:endParaRPr lang="de-DE" altLang="de-DE" sz="1000">
              <a:solidFill>
                <a:schemeClr val="bg1">
                  <a:lumMod val="65000"/>
                </a:schemeClr>
              </a:solidFill>
              <a:latin typeface="Arial" charset="0"/>
            </a:endParaRPr>
          </a:p>
        </p:txBody>
      </p:sp>
      <p:sp>
        <p:nvSpPr>
          <p:cNvPr id="7" name="Title 1">
            <a:extLst>
              <a:ext uri="{FF2B5EF4-FFF2-40B4-BE49-F238E27FC236}">
                <a16:creationId xmlns:a16="http://schemas.microsoft.com/office/drawing/2014/main" id="{48278DD3-FB3F-4BCC-A513-F888D6E07F7D}"/>
              </a:ext>
            </a:extLst>
          </p:cNvPr>
          <p:cNvSpPr txBox="1">
            <a:spLocks/>
          </p:cNvSpPr>
          <p:nvPr/>
        </p:nvSpPr>
        <p:spPr>
          <a:xfrm>
            <a:off x="540499" y="350537"/>
            <a:ext cx="7498032" cy="940660"/>
          </a:xfrm>
          <a:prstGeom prst="rect">
            <a:avLst/>
          </a:prstGeom>
        </p:spPr>
        <p:txBody>
          <a:bodyPr>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algn="l"/>
            <a:r>
              <a:rPr lang="fr-FR" sz="3600" b="1" dirty="0"/>
              <a:t>Expertise en matière de conformité</a:t>
            </a:r>
          </a:p>
        </p:txBody>
      </p:sp>
    </p:spTree>
    <p:extLst>
      <p:ext uri="{BB962C8B-B14F-4D97-AF65-F5344CB8AC3E}">
        <p14:creationId xmlns:p14="http://schemas.microsoft.com/office/powerpoint/2010/main" val="3086481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88024" y="0"/>
            <a:ext cx="439248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51230" y="1202007"/>
            <a:ext cx="4020769" cy="5009064"/>
          </a:xfrm>
          <a:prstGeom prst="rect">
            <a:avLst/>
          </a:prstGeom>
          <a:noFill/>
        </p:spPr>
        <p:txBody>
          <a:bodyPr wrap="square" rtlCol="0">
            <a:spAutoFit/>
          </a:bodyPr>
          <a:lstStyle/>
          <a:p>
            <a:r>
              <a:rPr lang="fr-FR" dirty="0">
                <a:solidFill>
                  <a:schemeClr val="bg1">
                    <a:lumMod val="50000"/>
                  </a:schemeClr>
                </a:solidFill>
              </a:rPr>
              <a:t>En zone tropicale la question de la connectivité internet en continu est bien connue comme le talon d'Achille pour les solutions logicielles web centralisées pour des activités qui requièrent une disponibilité continue du système informatique.</a:t>
            </a:r>
          </a:p>
          <a:p>
            <a:endParaRPr lang="fr-FR" dirty="0">
              <a:solidFill>
                <a:schemeClr val="bg1">
                  <a:lumMod val="50000"/>
                </a:schemeClr>
              </a:solidFill>
            </a:endParaRPr>
          </a:p>
          <a:p>
            <a:r>
              <a:rPr lang="fr-FR" dirty="0">
                <a:solidFill>
                  <a:schemeClr val="bg1">
                    <a:lumMod val="50000"/>
                  </a:schemeClr>
                </a:solidFill>
              </a:rPr>
              <a:t>Global Traceability fournir une expertise pour les traitements des opérations hors ligne grâce au système de gestion forestière TimberTrack de son partenaire KOOPER SARL. Ce système garanti également une intégration parfaite avec la plateforme Radix Tree sans effort supplémentaire.</a:t>
            </a:r>
          </a:p>
          <a:p>
            <a:endParaRPr lang="fr-FR" sz="1050" dirty="0">
              <a:solidFill>
                <a:schemeClr val="bg1">
                  <a:lumMod val="50000"/>
                </a:schemeClr>
              </a:solidFill>
            </a:endParaRPr>
          </a:p>
          <a:p>
            <a:endParaRPr lang="fr-FR" sz="1050" dirty="0">
              <a:solidFill>
                <a:schemeClr val="bg1">
                  <a:lumMod val="50000"/>
                </a:schemeClr>
              </a:solidFill>
            </a:endParaRPr>
          </a:p>
          <a:p>
            <a:endParaRPr lang="fr-FR" sz="1050" dirty="0">
              <a:solidFill>
                <a:schemeClr val="bg1">
                  <a:lumMod val="50000"/>
                </a:schemeClr>
              </a:solidFill>
            </a:endParaRPr>
          </a:p>
        </p:txBody>
      </p:sp>
      <p:pic>
        <p:nvPicPr>
          <p:cNvPr id="3" name="Image 2" descr="kooper">
            <a:extLst>
              <a:ext uri="{FF2B5EF4-FFF2-40B4-BE49-F238E27FC236}">
                <a16:creationId xmlns:a16="http://schemas.microsoft.com/office/drawing/2014/main" id="{39833206-08C5-4FF9-AC59-F673E39ED082}"/>
              </a:ext>
            </a:extLst>
          </p:cNvPr>
          <p:cNvPicPr>
            <a:picLocks noChangeAspect="1" noChangeArrowheads="1"/>
          </p:cNvPicPr>
          <p:nvPr/>
        </p:nvPicPr>
        <p:blipFill>
          <a:blip r:embed="rId2">
            <a:clrChange>
              <a:clrFrom>
                <a:srgbClr val="FFFFFF"/>
              </a:clrFrom>
              <a:clrTo>
                <a:srgbClr val="FFFFFF">
                  <a:alpha val="0"/>
                </a:srgbClr>
              </a:clrTo>
            </a:clrChange>
            <a:grayscl/>
            <a:extLst>
              <a:ext uri="{28A0092B-C50C-407E-A947-70E740481C1C}">
                <a14:useLocalDpi xmlns:a14="http://schemas.microsoft.com/office/drawing/2010/main" val="0"/>
              </a:ext>
            </a:extLst>
          </a:blip>
          <a:srcRect r="2391" b="10542"/>
          <a:stretch>
            <a:fillRect/>
          </a:stretch>
        </p:blipFill>
        <p:spPr bwMode="auto">
          <a:xfrm>
            <a:off x="5091455" y="1247411"/>
            <a:ext cx="27590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e 10">
            <a:extLst>
              <a:ext uri="{FF2B5EF4-FFF2-40B4-BE49-F238E27FC236}">
                <a16:creationId xmlns:a16="http://schemas.microsoft.com/office/drawing/2014/main" id="{E74E5C4A-523B-4E3A-9655-8A63FFD0FFBC}"/>
              </a:ext>
            </a:extLst>
          </p:cNvPr>
          <p:cNvGrpSpPr/>
          <p:nvPr/>
        </p:nvGrpSpPr>
        <p:grpSpPr>
          <a:xfrm>
            <a:off x="5208057" y="2144203"/>
            <a:ext cx="2243869" cy="385876"/>
            <a:chOff x="5939717" y="1080346"/>
            <a:chExt cx="2243869" cy="385876"/>
          </a:xfrm>
        </p:grpSpPr>
        <p:pic>
          <p:nvPicPr>
            <p:cNvPr id="1027" name="Picture 3">
              <a:extLst>
                <a:ext uri="{FF2B5EF4-FFF2-40B4-BE49-F238E27FC236}">
                  <a16:creationId xmlns:a16="http://schemas.microsoft.com/office/drawing/2014/main" id="{078B9C8D-6975-4557-8224-D1D22009BC8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39717" y="1080346"/>
              <a:ext cx="375788" cy="38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a:extLst>
                <a:ext uri="{FF2B5EF4-FFF2-40B4-BE49-F238E27FC236}">
                  <a16:creationId xmlns:a16="http://schemas.microsoft.com/office/drawing/2014/main" id="{11BB4C79-9C26-4437-B35D-60DEBC0F6224}"/>
                </a:ext>
              </a:extLst>
            </p:cNvPr>
            <p:cNvSpPr txBox="1"/>
            <p:nvPr/>
          </p:nvSpPr>
          <p:spPr>
            <a:xfrm>
              <a:off x="6221721" y="1096890"/>
              <a:ext cx="1961865" cy="369332"/>
            </a:xfrm>
            <a:prstGeom prst="rect">
              <a:avLst/>
            </a:prstGeom>
            <a:noFill/>
          </p:spPr>
          <p:txBody>
            <a:bodyPr wrap="square">
              <a:spAutoFit/>
            </a:bodyPr>
            <a:lstStyle/>
            <a:p>
              <a:r>
                <a:rPr lang="fr-FR" sz="1800" b="1" i="1" dirty="0">
                  <a:solidFill>
                    <a:srgbClr val="4F6228"/>
                  </a:solidFill>
                  <a:effectLst/>
                  <a:latin typeface="Times New Roman" panose="02020603050405020304" pitchFamily="18" charset="0"/>
                  <a:ea typeface="Times New Roman" panose="02020603050405020304" pitchFamily="18" charset="0"/>
                </a:rPr>
                <a:t> TimberTrack</a:t>
              </a:r>
              <a:endParaRPr lang="fr-FR" dirty="0"/>
            </a:p>
          </p:txBody>
        </p:sp>
      </p:grpSp>
      <p:grpSp>
        <p:nvGrpSpPr>
          <p:cNvPr id="8" name="Groupe 7">
            <a:extLst>
              <a:ext uri="{FF2B5EF4-FFF2-40B4-BE49-F238E27FC236}">
                <a16:creationId xmlns:a16="http://schemas.microsoft.com/office/drawing/2014/main" id="{3527FF0E-38D0-4292-B8F1-0868B0208989}"/>
              </a:ext>
            </a:extLst>
          </p:cNvPr>
          <p:cNvGrpSpPr/>
          <p:nvPr/>
        </p:nvGrpSpPr>
        <p:grpSpPr>
          <a:xfrm>
            <a:off x="5576646" y="2925357"/>
            <a:ext cx="3341418" cy="2791403"/>
            <a:chOff x="5435578" y="2402805"/>
            <a:chExt cx="3341418" cy="2791403"/>
          </a:xfrm>
        </p:grpSpPr>
        <p:sp>
          <p:nvSpPr>
            <p:cNvPr id="7" name="Control 4">
              <a:extLst>
                <a:ext uri="{FF2B5EF4-FFF2-40B4-BE49-F238E27FC236}">
                  <a16:creationId xmlns:a16="http://schemas.microsoft.com/office/drawing/2014/main" id="{0FD0E972-D70E-4BF6-8801-C36357A8B1B1}"/>
                </a:ext>
              </a:extLst>
            </p:cNvPr>
            <p:cNvSpPr>
              <a:spLocks noChangeArrowheads="1" noChangeShapeType="1"/>
            </p:cNvSpPr>
            <p:nvPr/>
          </p:nvSpPr>
          <p:spPr bwMode="auto">
            <a:xfrm>
              <a:off x="5844721" y="2402805"/>
              <a:ext cx="2167165" cy="411738"/>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i="0" u="none" strike="noStrike" cap="none" normalizeH="0" baseline="0" dirty="0">
                  <a:ln>
                    <a:noFill/>
                  </a:ln>
                  <a:solidFill>
                    <a:srgbClr val="000000"/>
                  </a:solidFill>
                  <a:effectLst/>
                  <a:latin typeface="Franklin Gothic Medium Cond" panose="020B0606030402020204" pitchFamily="34" charset="0"/>
                </a:rPr>
                <a:t>Inventaire Forestier</a:t>
              </a:r>
            </a:p>
          </p:txBody>
        </p:sp>
        <p:pic>
          <p:nvPicPr>
            <p:cNvPr id="1029" name="Picture 5">
              <a:extLst>
                <a:ext uri="{FF2B5EF4-FFF2-40B4-BE49-F238E27FC236}">
                  <a16:creationId xmlns:a16="http://schemas.microsoft.com/office/drawing/2014/main" id="{D887F369-28E9-4C08-8FDE-A448E50DE67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5578" y="2409730"/>
              <a:ext cx="302076" cy="304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0" name="Picture 6">
              <a:extLst>
                <a:ext uri="{FF2B5EF4-FFF2-40B4-BE49-F238E27FC236}">
                  <a16:creationId xmlns:a16="http://schemas.microsoft.com/office/drawing/2014/main" id="{F7A1004E-126D-4615-8A1E-C41AB42B387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435578" y="2814543"/>
              <a:ext cx="302076" cy="3020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1" name="Picture 7">
              <a:extLst>
                <a:ext uri="{FF2B5EF4-FFF2-40B4-BE49-F238E27FC236}">
                  <a16:creationId xmlns:a16="http://schemas.microsoft.com/office/drawing/2014/main" id="{59CFF97E-BDD3-4678-97E3-42FB16D78C7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5578" y="3201893"/>
              <a:ext cx="302076" cy="3045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2" name="Picture 8">
              <a:extLst>
                <a:ext uri="{FF2B5EF4-FFF2-40B4-BE49-F238E27FC236}">
                  <a16:creationId xmlns:a16="http://schemas.microsoft.com/office/drawing/2014/main" id="{4389DF3F-109F-448A-B87A-CBACA69D566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435578" y="3598768"/>
              <a:ext cx="302076" cy="3020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3" name="Picture 9">
              <a:extLst>
                <a:ext uri="{FF2B5EF4-FFF2-40B4-BE49-F238E27FC236}">
                  <a16:creationId xmlns:a16="http://schemas.microsoft.com/office/drawing/2014/main" id="{81CA582D-7355-4CB6-9615-2CE429BB53EF}"/>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5578" y="3994055"/>
              <a:ext cx="302076" cy="3020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4" name="Picture 10">
              <a:extLst>
                <a:ext uri="{FF2B5EF4-FFF2-40B4-BE49-F238E27FC236}">
                  <a16:creationId xmlns:a16="http://schemas.microsoft.com/office/drawing/2014/main" id="{A2DAD5A0-5778-47DA-830F-08349CA15FC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5578" y="4390930"/>
              <a:ext cx="302076" cy="3020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5" name="Picture 11">
              <a:extLst>
                <a:ext uri="{FF2B5EF4-FFF2-40B4-BE49-F238E27FC236}">
                  <a16:creationId xmlns:a16="http://schemas.microsoft.com/office/drawing/2014/main" id="{7178E1B9-D076-4CBD-8F83-AF7DA1865D30}"/>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5578" y="4786218"/>
              <a:ext cx="302076" cy="3020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8" name="Control 4">
              <a:extLst>
                <a:ext uri="{FF2B5EF4-FFF2-40B4-BE49-F238E27FC236}">
                  <a16:creationId xmlns:a16="http://schemas.microsoft.com/office/drawing/2014/main" id="{783D3E07-6BA6-4075-93EB-D1B6BF95F695}"/>
                </a:ext>
              </a:extLst>
            </p:cNvPr>
            <p:cNvSpPr>
              <a:spLocks noChangeArrowheads="1" noChangeShapeType="1"/>
            </p:cNvSpPr>
            <p:nvPr/>
          </p:nvSpPr>
          <p:spPr bwMode="auto">
            <a:xfrm>
              <a:off x="5844721" y="2790155"/>
              <a:ext cx="2543703" cy="411738"/>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i="0" u="none" strike="noStrike" cap="none" normalizeH="0" baseline="0" dirty="0">
                  <a:ln>
                    <a:noFill/>
                  </a:ln>
                  <a:solidFill>
                    <a:srgbClr val="000000"/>
                  </a:solidFill>
                  <a:effectLst/>
                  <a:latin typeface="Franklin Gothic Medium Cond" panose="020B0606030402020204" pitchFamily="34" charset="0"/>
                </a:rPr>
                <a:t>Abattages et tronçonnages</a:t>
              </a:r>
            </a:p>
          </p:txBody>
        </p:sp>
        <p:sp>
          <p:nvSpPr>
            <p:cNvPr id="19" name="Control 4">
              <a:extLst>
                <a:ext uri="{FF2B5EF4-FFF2-40B4-BE49-F238E27FC236}">
                  <a16:creationId xmlns:a16="http://schemas.microsoft.com/office/drawing/2014/main" id="{C225202B-D12E-473E-8055-A1655A3582A2}"/>
                </a:ext>
              </a:extLst>
            </p:cNvPr>
            <p:cNvSpPr>
              <a:spLocks noChangeArrowheads="1" noChangeShapeType="1"/>
            </p:cNvSpPr>
            <p:nvPr/>
          </p:nvSpPr>
          <p:spPr bwMode="auto">
            <a:xfrm>
              <a:off x="5844720" y="3204471"/>
              <a:ext cx="2543703" cy="411738"/>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i="0" u="none" strike="noStrike" cap="none" normalizeH="0" baseline="0" dirty="0">
                  <a:ln>
                    <a:noFill/>
                  </a:ln>
                  <a:solidFill>
                    <a:srgbClr val="000000"/>
                  </a:solidFill>
                  <a:effectLst/>
                  <a:latin typeface="Franklin Gothic Medium Cond" panose="020B0606030402020204" pitchFamily="34" charset="0"/>
                </a:rPr>
                <a:t>Transports et logistique</a:t>
              </a:r>
            </a:p>
          </p:txBody>
        </p:sp>
        <p:sp>
          <p:nvSpPr>
            <p:cNvPr id="20" name="Control 4">
              <a:extLst>
                <a:ext uri="{FF2B5EF4-FFF2-40B4-BE49-F238E27FC236}">
                  <a16:creationId xmlns:a16="http://schemas.microsoft.com/office/drawing/2014/main" id="{0C2027EE-0290-4FF1-952A-23664541198B}"/>
                </a:ext>
              </a:extLst>
            </p:cNvPr>
            <p:cNvSpPr>
              <a:spLocks noChangeArrowheads="1" noChangeShapeType="1"/>
            </p:cNvSpPr>
            <p:nvPr/>
          </p:nvSpPr>
          <p:spPr bwMode="auto">
            <a:xfrm>
              <a:off x="5844720" y="3598768"/>
              <a:ext cx="2932276" cy="411738"/>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i="0" u="none" strike="noStrike" cap="none" normalizeH="0" baseline="0" dirty="0">
                  <a:ln>
                    <a:noFill/>
                  </a:ln>
                  <a:solidFill>
                    <a:srgbClr val="000000"/>
                  </a:solidFill>
                  <a:effectLst/>
                  <a:latin typeface="Franklin Gothic Medium Cond" panose="020B0606030402020204" pitchFamily="34" charset="0"/>
                </a:rPr>
                <a:t>Sciages et production de débités</a:t>
              </a:r>
            </a:p>
          </p:txBody>
        </p:sp>
        <p:sp>
          <p:nvSpPr>
            <p:cNvPr id="21" name="Control 4">
              <a:extLst>
                <a:ext uri="{FF2B5EF4-FFF2-40B4-BE49-F238E27FC236}">
                  <a16:creationId xmlns:a16="http://schemas.microsoft.com/office/drawing/2014/main" id="{B5DCEDB2-AF1C-4CF5-91A2-410F4BD8128A}"/>
                </a:ext>
              </a:extLst>
            </p:cNvPr>
            <p:cNvSpPr>
              <a:spLocks noChangeArrowheads="1" noChangeShapeType="1"/>
            </p:cNvSpPr>
            <p:nvPr/>
          </p:nvSpPr>
          <p:spPr bwMode="auto">
            <a:xfrm>
              <a:off x="5844720" y="3997628"/>
              <a:ext cx="2932276" cy="411738"/>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i="0" u="none" strike="noStrike" cap="none" normalizeH="0" baseline="0" dirty="0">
                  <a:ln>
                    <a:noFill/>
                  </a:ln>
                  <a:solidFill>
                    <a:srgbClr val="000000"/>
                  </a:solidFill>
                  <a:effectLst/>
                  <a:latin typeface="Franklin Gothic Medium Cond" panose="020B0606030402020204" pitchFamily="34" charset="0"/>
                </a:rPr>
                <a:t>Cartographie de la traçabilité</a:t>
              </a:r>
            </a:p>
          </p:txBody>
        </p:sp>
        <p:sp>
          <p:nvSpPr>
            <p:cNvPr id="22" name="Control 4">
              <a:extLst>
                <a:ext uri="{FF2B5EF4-FFF2-40B4-BE49-F238E27FC236}">
                  <a16:creationId xmlns:a16="http://schemas.microsoft.com/office/drawing/2014/main" id="{4F5F1493-4694-4078-AF6A-0D1F1C03F4FE}"/>
                </a:ext>
              </a:extLst>
            </p:cNvPr>
            <p:cNvSpPr>
              <a:spLocks noChangeArrowheads="1" noChangeShapeType="1"/>
            </p:cNvSpPr>
            <p:nvPr/>
          </p:nvSpPr>
          <p:spPr bwMode="auto">
            <a:xfrm>
              <a:off x="5844720" y="4396488"/>
              <a:ext cx="2932276" cy="411738"/>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i="0" u="none" strike="noStrike" cap="none" normalizeH="0" baseline="0" dirty="0">
                  <a:ln>
                    <a:noFill/>
                  </a:ln>
                  <a:solidFill>
                    <a:srgbClr val="000000"/>
                  </a:solidFill>
                  <a:effectLst/>
                  <a:latin typeface="Franklin Gothic Medium Cond" panose="020B0606030402020204" pitchFamily="34" charset="0"/>
                </a:rPr>
                <a:t>Carburants</a:t>
              </a:r>
            </a:p>
          </p:txBody>
        </p:sp>
        <p:sp>
          <p:nvSpPr>
            <p:cNvPr id="23" name="Control 4">
              <a:extLst>
                <a:ext uri="{FF2B5EF4-FFF2-40B4-BE49-F238E27FC236}">
                  <a16:creationId xmlns:a16="http://schemas.microsoft.com/office/drawing/2014/main" id="{C17D6378-53DB-4C9B-830A-63F0D96776F0}"/>
                </a:ext>
              </a:extLst>
            </p:cNvPr>
            <p:cNvSpPr>
              <a:spLocks noChangeArrowheads="1" noChangeShapeType="1"/>
            </p:cNvSpPr>
            <p:nvPr/>
          </p:nvSpPr>
          <p:spPr bwMode="auto">
            <a:xfrm>
              <a:off x="5833230" y="4782470"/>
              <a:ext cx="2932276" cy="411738"/>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i="0" u="none" strike="noStrike" cap="none" normalizeH="0" baseline="0" dirty="0">
                  <a:ln>
                    <a:noFill/>
                  </a:ln>
                  <a:solidFill>
                    <a:srgbClr val="000000"/>
                  </a:solidFill>
                  <a:effectLst/>
                  <a:latin typeface="Franklin Gothic Medium Cond" panose="020B0606030402020204" pitchFamily="34" charset="0"/>
                </a:rPr>
                <a:t>Analyse et Reporting</a:t>
              </a:r>
            </a:p>
          </p:txBody>
        </p:sp>
      </p:grpSp>
      <p:sp>
        <p:nvSpPr>
          <p:cNvPr id="24" name="Fußzeilenplatzhalter 1">
            <a:extLst>
              <a:ext uri="{FF2B5EF4-FFF2-40B4-BE49-F238E27FC236}">
                <a16:creationId xmlns:a16="http://schemas.microsoft.com/office/drawing/2014/main" id="{39FCA4EA-91F6-48F7-90D5-93381F3E7C30}"/>
              </a:ext>
            </a:extLst>
          </p:cNvPr>
          <p:cNvSpPr>
            <a:spLocks noGrp="1"/>
          </p:cNvSpPr>
          <p:nvPr>
            <p:ph type="ftr" sz="quarter" idx="11"/>
          </p:nvPr>
        </p:nvSpPr>
        <p:spPr bwMode="auto">
          <a:xfrm>
            <a:off x="3124200" y="6315406"/>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a:solidFill>
                  <a:schemeClr val="tx1"/>
                </a:solidFill>
                <a:latin typeface="Calibri" pitchFamily="34" charset="0"/>
              </a:defRPr>
            </a:lvl1pPr>
            <a:lvl2pPr marL="742950" indent="-285750" eaLnBrk="0" hangingPunct="0">
              <a:spcBef>
                <a:spcPct val="20000"/>
              </a:spcBef>
              <a:buFont typeface="Arial" charset="0"/>
              <a:buChar char="–"/>
              <a:defRPr>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r>
              <a:rPr lang="de-DE" altLang="de-DE" sz="1000">
                <a:solidFill>
                  <a:schemeClr val="bg1">
                    <a:lumMod val="65000"/>
                  </a:schemeClr>
                </a:solidFill>
                <a:latin typeface="Arial" charset="0"/>
              </a:rPr>
              <a:t>Page </a:t>
            </a:r>
            <a:r>
              <a:rPr lang="de-DE" altLang="de-DE" sz="1000">
                <a:solidFill>
                  <a:schemeClr val="bg1">
                    <a:lumMod val="65000"/>
                  </a:schemeClr>
                </a:solidFill>
                <a:latin typeface="Arial" charset="0"/>
                <a:sym typeface="Wingdings" pitchFamily="2" charset="2"/>
              </a:rPr>
              <a:t></a:t>
            </a:r>
            <a:r>
              <a:rPr lang="de-DE" altLang="de-DE" sz="1000">
                <a:solidFill>
                  <a:schemeClr val="bg1">
                    <a:lumMod val="65000"/>
                  </a:schemeClr>
                </a:solidFill>
                <a:latin typeface="Arial" charset="0"/>
              </a:rPr>
              <a:t> </a:t>
            </a:r>
            <a:fld id="{B6CD6EE2-4F61-4DD2-8496-17BF57D7F0C5}" type="slidenum">
              <a:rPr lang="de-DE" altLang="de-DE" sz="1000" smtClean="0">
                <a:solidFill>
                  <a:schemeClr val="bg1">
                    <a:lumMod val="65000"/>
                  </a:schemeClr>
                </a:solidFill>
                <a:latin typeface="Arial" charset="0"/>
              </a:rPr>
              <a:pPr eaLnBrk="1" hangingPunct="1">
                <a:spcBef>
                  <a:spcPct val="0"/>
                </a:spcBef>
                <a:buFontTx/>
                <a:buNone/>
              </a:pPr>
              <a:t>7</a:t>
            </a:fld>
            <a:endParaRPr lang="de-DE" altLang="de-DE" sz="1000">
              <a:solidFill>
                <a:schemeClr val="bg1">
                  <a:lumMod val="65000"/>
                </a:schemeClr>
              </a:solidFill>
              <a:latin typeface="Arial" charset="0"/>
            </a:endParaRPr>
          </a:p>
        </p:txBody>
      </p:sp>
      <p:sp>
        <p:nvSpPr>
          <p:cNvPr id="25" name="Title 1">
            <a:extLst>
              <a:ext uri="{FF2B5EF4-FFF2-40B4-BE49-F238E27FC236}">
                <a16:creationId xmlns:a16="http://schemas.microsoft.com/office/drawing/2014/main" id="{6334EBD2-0DB8-4F0F-982B-33AEFE1DF530}"/>
              </a:ext>
            </a:extLst>
          </p:cNvPr>
          <p:cNvSpPr txBox="1">
            <a:spLocks/>
          </p:cNvSpPr>
          <p:nvPr/>
        </p:nvSpPr>
        <p:spPr>
          <a:xfrm>
            <a:off x="540498" y="350537"/>
            <a:ext cx="8640014" cy="940660"/>
          </a:xfrm>
          <a:prstGeom prst="rect">
            <a:avLst/>
          </a:prstGeom>
        </p:spPr>
        <p:txBody>
          <a:bodyPr>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algn="l"/>
            <a:r>
              <a:rPr lang="fr-FR" sz="3600" b="1" dirty="0"/>
              <a:t>Solution hors ligne pour le secteur forestier</a:t>
            </a:r>
          </a:p>
        </p:txBody>
      </p:sp>
    </p:spTree>
    <p:extLst>
      <p:ext uri="{BB962C8B-B14F-4D97-AF65-F5344CB8AC3E}">
        <p14:creationId xmlns:p14="http://schemas.microsoft.com/office/powerpoint/2010/main" val="227711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464023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Users\Miranda.Malcolm990\Desktop\GTS\SAP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9490" y="941103"/>
            <a:ext cx="3338661" cy="16792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54542" y="2887682"/>
            <a:ext cx="3828555" cy="3693319"/>
          </a:xfrm>
          <a:prstGeom prst="rect">
            <a:avLst/>
          </a:prstGeom>
          <a:noFill/>
        </p:spPr>
        <p:txBody>
          <a:bodyPr wrap="square" rtlCol="0">
            <a:spAutoFit/>
          </a:bodyPr>
          <a:lstStyle/>
          <a:p>
            <a:r>
              <a:rPr lang="fr-FR" dirty="0">
                <a:solidFill>
                  <a:schemeClr val="bg1">
                    <a:lumMod val="50000"/>
                  </a:schemeClr>
                </a:solidFill>
              </a:rPr>
              <a:t>RADIX Tree est construit avec SAP, ce qui permet de mettre en œuvre une gamme complète de fonctionnalités de reporting, d'analyse et d’intelligence économique.</a:t>
            </a:r>
          </a:p>
          <a:p>
            <a:endParaRPr lang="fr-FR" dirty="0">
              <a:solidFill>
                <a:schemeClr val="bg1">
                  <a:lumMod val="50000"/>
                </a:schemeClr>
              </a:solidFill>
            </a:endParaRPr>
          </a:p>
          <a:p>
            <a:pPr marL="285750" indent="-285750">
              <a:buFont typeface="Arial" panose="020B0604020202020204" pitchFamily="34" charset="0"/>
              <a:buChar char="•"/>
            </a:pPr>
            <a:r>
              <a:rPr lang="fr-FR" dirty="0">
                <a:solidFill>
                  <a:schemeClr val="bg1">
                    <a:lumMod val="50000"/>
                  </a:schemeClr>
                </a:solidFill>
              </a:rPr>
              <a:t>Visualisation des données</a:t>
            </a:r>
          </a:p>
          <a:p>
            <a:pPr marL="285750" indent="-285750">
              <a:buFont typeface="Arial" panose="020B0604020202020204" pitchFamily="34" charset="0"/>
              <a:buChar char="•"/>
            </a:pPr>
            <a:r>
              <a:rPr lang="fr-FR" dirty="0">
                <a:solidFill>
                  <a:schemeClr val="bg1">
                    <a:lumMod val="50000"/>
                  </a:schemeClr>
                </a:solidFill>
              </a:rPr>
              <a:t>Analyse avancée</a:t>
            </a:r>
          </a:p>
          <a:p>
            <a:pPr marL="285750" indent="-285750">
              <a:buFont typeface="Arial" panose="020B0604020202020204" pitchFamily="34" charset="0"/>
              <a:buChar char="•"/>
            </a:pPr>
            <a:r>
              <a:rPr lang="fr-FR" dirty="0">
                <a:solidFill>
                  <a:schemeClr val="bg1">
                    <a:lumMod val="50000"/>
                  </a:schemeClr>
                </a:solidFill>
              </a:rPr>
              <a:t>Planification</a:t>
            </a:r>
          </a:p>
          <a:p>
            <a:pPr marL="285750" indent="-285750">
              <a:buFont typeface="Arial" panose="020B0604020202020204" pitchFamily="34" charset="0"/>
              <a:buChar char="•"/>
            </a:pPr>
            <a:r>
              <a:rPr lang="fr-FR" dirty="0">
                <a:solidFill>
                  <a:schemeClr val="bg1">
                    <a:lumMod val="50000"/>
                  </a:schemeClr>
                </a:solidFill>
              </a:rPr>
              <a:t>Analyse prédictive</a:t>
            </a:r>
          </a:p>
          <a:p>
            <a:pPr marL="285750" indent="-285750">
              <a:buFont typeface="Arial" panose="020B0604020202020204" pitchFamily="34" charset="0"/>
              <a:buChar char="•"/>
            </a:pPr>
            <a:r>
              <a:rPr lang="fr-FR" dirty="0">
                <a:solidFill>
                  <a:schemeClr val="bg1">
                    <a:lumMod val="50000"/>
                  </a:schemeClr>
                </a:solidFill>
              </a:rPr>
              <a:t>Collaboration sociale</a:t>
            </a:r>
          </a:p>
          <a:p>
            <a:endParaRPr lang="fr-FR" dirty="0">
              <a:solidFill>
                <a:schemeClr val="bg1">
                  <a:lumMod val="50000"/>
                </a:schemeClr>
              </a:solidFill>
            </a:endParaRPr>
          </a:p>
          <a:p>
            <a:pPr marL="285750" indent="-285750">
              <a:buFont typeface="Arial" panose="020B0604020202020204" pitchFamily="34" charset="0"/>
              <a:buChar char="•"/>
            </a:pPr>
            <a:endParaRPr lang="fr-FR" dirty="0">
              <a:solidFill>
                <a:schemeClr val="bg1">
                  <a:lumMod val="50000"/>
                </a:schemeClr>
              </a:solidFill>
            </a:endParaRPr>
          </a:p>
        </p:txBody>
      </p:sp>
      <p:pic>
        <p:nvPicPr>
          <p:cNvPr id="3" name="Grafik 2">
            <a:extLst>
              <a:ext uri="{FF2B5EF4-FFF2-40B4-BE49-F238E27FC236}">
                <a16:creationId xmlns:a16="http://schemas.microsoft.com/office/drawing/2014/main" id="{FA80D742-ECDC-D643-8558-F54988476D0F}"/>
              </a:ext>
            </a:extLst>
          </p:cNvPr>
          <p:cNvPicPr>
            <a:picLocks noChangeAspect="1"/>
          </p:cNvPicPr>
          <p:nvPr/>
        </p:nvPicPr>
        <p:blipFill>
          <a:blip r:embed="rId3"/>
          <a:stretch>
            <a:fillRect/>
          </a:stretch>
        </p:blipFill>
        <p:spPr>
          <a:xfrm>
            <a:off x="540499" y="3429000"/>
            <a:ext cx="3563417" cy="2392580"/>
          </a:xfrm>
          <a:prstGeom prst="rect">
            <a:avLst/>
          </a:prstGeom>
        </p:spPr>
      </p:pic>
      <p:sp>
        <p:nvSpPr>
          <p:cNvPr id="7" name="Fußzeilenplatzhalter 1">
            <a:extLst>
              <a:ext uri="{FF2B5EF4-FFF2-40B4-BE49-F238E27FC236}">
                <a16:creationId xmlns:a16="http://schemas.microsoft.com/office/drawing/2014/main" id="{84654C7D-3A63-4AFB-B034-A63E3C021C66}"/>
              </a:ext>
            </a:extLst>
          </p:cNvPr>
          <p:cNvSpPr>
            <a:spLocks noGrp="1"/>
          </p:cNvSpPr>
          <p:nvPr>
            <p:ph type="ftr" sz="quarter" idx="11"/>
          </p:nvPr>
        </p:nvSpPr>
        <p:spPr bwMode="auto">
          <a:xfrm>
            <a:off x="3124200" y="6383646"/>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a:solidFill>
                  <a:schemeClr val="tx1"/>
                </a:solidFill>
                <a:latin typeface="Calibri" pitchFamily="34" charset="0"/>
              </a:defRPr>
            </a:lvl1pPr>
            <a:lvl2pPr marL="742950" indent="-285750" eaLnBrk="0" hangingPunct="0">
              <a:spcBef>
                <a:spcPct val="20000"/>
              </a:spcBef>
              <a:buFont typeface="Arial" charset="0"/>
              <a:buChar char="–"/>
              <a:defRPr>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r>
              <a:rPr lang="de-DE" altLang="de-DE" sz="1000">
                <a:solidFill>
                  <a:schemeClr val="bg1">
                    <a:lumMod val="65000"/>
                  </a:schemeClr>
                </a:solidFill>
                <a:latin typeface="Arial" charset="0"/>
              </a:rPr>
              <a:t>Page </a:t>
            </a:r>
            <a:r>
              <a:rPr lang="de-DE" altLang="de-DE" sz="1000">
                <a:solidFill>
                  <a:schemeClr val="bg1">
                    <a:lumMod val="65000"/>
                  </a:schemeClr>
                </a:solidFill>
                <a:latin typeface="Arial" charset="0"/>
                <a:sym typeface="Wingdings" pitchFamily="2" charset="2"/>
              </a:rPr>
              <a:t></a:t>
            </a:r>
            <a:r>
              <a:rPr lang="de-DE" altLang="de-DE" sz="1000">
                <a:solidFill>
                  <a:schemeClr val="bg1">
                    <a:lumMod val="65000"/>
                  </a:schemeClr>
                </a:solidFill>
                <a:latin typeface="Arial" charset="0"/>
              </a:rPr>
              <a:t> </a:t>
            </a:r>
            <a:fld id="{B6CD6EE2-4F61-4DD2-8496-17BF57D7F0C5}" type="slidenum">
              <a:rPr lang="de-DE" altLang="de-DE" sz="1000" smtClean="0">
                <a:solidFill>
                  <a:schemeClr val="bg1">
                    <a:lumMod val="65000"/>
                  </a:schemeClr>
                </a:solidFill>
                <a:latin typeface="Arial" charset="0"/>
              </a:rPr>
              <a:pPr eaLnBrk="1" hangingPunct="1">
                <a:spcBef>
                  <a:spcPct val="0"/>
                </a:spcBef>
                <a:buFontTx/>
                <a:buNone/>
              </a:pPr>
              <a:t>8</a:t>
            </a:fld>
            <a:endParaRPr lang="de-DE" altLang="de-DE" sz="1000">
              <a:solidFill>
                <a:schemeClr val="bg1">
                  <a:lumMod val="65000"/>
                </a:schemeClr>
              </a:solidFill>
              <a:latin typeface="Arial" charset="0"/>
            </a:endParaRPr>
          </a:p>
        </p:txBody>
      </p:sp>
      <p:sp>
        <p:nvSpPr>
          <p:cNvPr id="8" name="Title 1">
            <a:extLst>
              <a:ext uri="{FF2B5EF4-FFF2-40B4-BE49-F238E27FC236}">
                <a16:creationId xmlns:a16="http://schemas.microsoft.com/office/drawing/2014/main" id="{EDAB3BF9-FC28-41E7-989E-3E34647C5861}"/>
              </a:ext>
            </a:extLst>
          </p:cNvPr>
          <p:cNvSpPr txBox="1">
            <a:spLocks/>
          </p:cNvSpPr>
          <p:nvPr/>
        </p:nvSpPr>
        <p:spPr>
          <a:xfrm>
            <a:off x="540499" y="350537"/>
            <a:ext cx="4099739" cy="940660"/>
          </a:xfrm>
          <a:prstGeom prst="rect">
            <a:avLst/>
          </a:prstGeom>
        </p:spPr>
        <p:txBody>
          <a:bodyPr>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algn="l"/>
            <a:r>
              <a:rPr lang="fr-FR" sz="3600" b="1" dirty="0">
                <a:solidFill>
                  <a:schemeClr val="bg1">
                    <a:lumMod val="50000"/>
                  </a:schemeClr>
                </a:solidFill>
              </a:rPr>
              <a:t>Reporting et intelligence économique avec SAP Analytics</a:t>
            </a:r>
          </a:p>
        </p:txBody>
      </p:sp>
    </p:spTree>
    <p:extLst>
      <p:ext uri="{BB962C8B-B14F-4D97-AF65-F5344CB8AC3E}">
        <p14:creationId xmlns:p14="http://schemas.microsoft.com/office/powerpoint/2010/main" val="350774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191352" y="0"/>
            <a:ext cx="395264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382137" y="391529"/>
            <a:ext cx="6321438" cy="936104"/>
          </a:xfrm>
        </p:spPr>
        <p:txBody>
          <a:bodyPr>
            <a:noAutofit/>
          </a:bodyPr>
          <a:lstStyle/>
          <a:p>
            <a:pPr algn="l"/>
            <a:r>
              <a:rPr lang="fr-FR" b="1" dirty="0"/>
              <a:t>Nos services et accompagnements </a:t>
            </a:r>
          </a:p>
        </p:txBody>
      </p:sp>
      <p:sp>
        <p:nvSpPr>
          <p:cNvPr id="11" name="TextBox 10"/>
          <p:cNvSpPr txBox="1"/>
          <p:nvPr/>
        </p:nvSpPr>
        <p:spPr>
          <a:xfrm>
            <a:off x="626827" y="5066600"/>
            <a:ext cx="3960440" cy="307777"/>
          </a:xfrm>
          <a:prstGeom prst="rect">
            <a:avLst/>
          </a:prstGeom>
          <a:noFill/>
        </p:spPr>
        <p:txBody>
          <a:bodyPr wrap="square" rtlCol="0">
            <a:spAutoFit/>
          </a:bodyPr>
          <a:lstStyle/>
          <a:p>
            <a:r>
              <a:rPr lang="en-GB" sz="1400" dirty="0">
                <a:solidFill>
                  <a:schemeClr val="bg1">
                    <a:lumMod val="50000"/>
                  </a:schemeClr>
                </a:solidFill>
              </a:rPr>
              <a:t>.</a:t>
            </a:r>
            <a:endParaRPr lang="en-US" sz="1400" dirty="0">
              <a:solidFill>
                <a:schemeClr val="bg1">
                  <a:lumMod val="50000"/>
                </a:schemeClr>
              </a:solidFill>
            </a:endParaRPr>
          </a:p>
        </p:txBody>
      </p:sp>
      <p:pic>
        <p:nvPicPr>
          <p:cNvPr id="14" name="Picture 4" descr="C:\Users\Miranda.Malcolm990\Downloads\Global-Traceability-Logo-RGB_ (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239285"/>
            <a:ext cx="2325985" cy="28605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Miranda.Malcolm990\Desktop\GTS\Training-Radix-Treev2-768x56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776" y="2118717"/>
            <a:ext cx="3561807" cy="26064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2137" y="1464158"/>
            <a:ext cx="4728345" cy="5016758"/>
          </a:xfrm>
          <a:prstGeom prst="rect">
            <a:avLst/>
          </a:prstGeom>
          <a:noFill/>
        </p:spPr>
        <p:txBody>
          <a:bodyPr wrap="square" rtlCol="0">
            <a:spAutoFit/>
          </a:bodyPr>
          <a:lstStyle/>
          <a:p>
            <a:r>
              <a:rPr lang="fr-FR" sz="2000" dirty="0">
                <a:solidFill>
                  <a:schemeClr val="bg1">
                    <a:lumMod val="50000"/>
                  </a:schemeClr>
                </a:solidFill>
              </a:rPr>
              <a:t>Nos experts peuvent vous fournir une gamme de services de traçabilité, d'évaluation des risques RBUE ou d'autres services de conformité pour vous aider à faire preuve de diligence raisonnée. </a:t>
            </a:r>
          </a:p>
          <a:p>
            <a:endParaRPr lang="fr-FR" sz="2000" dirty="0">
              <a:solidFill>
                <a:schemeClr val="bg1">
                  <a:lumMod val="50000"/>
                </a:schemeClr>
              </a:solidFill>
            </a:endParaRPr>
          </a:p>
          <a:p>
            <a:r>
              <a:rPr lang="fr-FR" sz="2000" dirty="0">
                <a:solidFill>
                  <a:schemeClr val="bg1">
                    <a:lumMod val="50000"/>
                  </a:schemeClr>
                </a:solidFill>
              </a:rPr>
              <a:t>Nous pouvons également vous proposer une assistance pour la prise en main de la plateforme RADIX Tree et la collaboration digitale avec vos partenaires.</a:t>
            </a:r>
          </a:p>
          <a:p>
            <a:endParaRPr lang="fr-FR" sz="2000" dirty="0">
              <a:solidFill>
                <a:schemeClr val="bg1">
                  <a:lumMod val="50000"/>
                </a:schemeClr>
              </a:solidFill>
            </a:endParaRPr>
          </a:p>
          <a:p>
            <a:r>
              <a:rPr lang="fr-FR" sz="2000" dirty="0">
                <a:solidFill>
                  <a:schemeClr val="bg1">
                    <a:lumMod val="50000"/>
                  </a:schemeClr>
                </a:solidFill>
              </a:rPr>
              <a:t>KOOPER a 18 ans d’expérience en accompagnement d’entreprises et institutions en Afrique équatoriale pour la conception, la réalisation et le déploiement des systèmes de traçabilité bois.</a:t>
            </a:r>
          </a:p>
        </p:txBody>
      </p:sp>
      <p:sp>
        <p:nvSpPr>
          <p:cNvPr id="9" name="Fußzeilenplatzhalter 1">
            <a:extLst>
              <a:ext uri="{FF2B5EF4-FFF2-40B4-BE49-F238E27FC236}">
                <a16:creationId xmlns:a16="http://schemas.microsoft.com/office/drawing/2014/main" id="{2BF1904F-2E92-4462-9085-416EABBDC078}"/>
              </a:ext>
            </a:extLst>
          </p:cNvPr>
          <p:cNvSpPr>
            <a:spLocks noGrp="1"/>
          </p:cNvSpPr>
          <p:nvPr>
            <p:ph type="ftr" sz="quarter" idx="11"/>
          </p:nvPr>
        </p:nvSpPr>
        <p:spPr bwMode="auto">
          <a:xfrm>
            <a:off x="3506338"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a:solidFill>
                  <a:schemeClr val="tx1"/>
                </a:solidFill>
                <a:latin typeface="Calibri" pitchFamily="34" charset="0"/>
              </a:defRPr>
            </a:lvl1pPr>
            <a:lvl2pPr marL="742950" indent="-285750" eaLnBrk="0" hangingPunct="0">
              <a:spcBef>
                <a:spcPct val="20000"/>
              </a:spcBef>
              <a:buFont typeface="Arial" charset="0"/>
              <a:buChar char="–"/>
              <a:defRPr>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r>
              <a:rPr lang="de-DE" altLang="de-DE" sz="1000">
                <a:solidFill>
                  <a:schemeClr val="bg1">
                    <a:lumMod val="65000"/>
                  </a:schemeClr>
                </a:solidFill>
                <a:latin typeface="Arial" charset="0"/>
              </a:rPr>
              <a:t>Page </a:t>
            </a:r>
            <a:r>
              <a:rPr lang="de-DE" altLang="de-DE" sz="1000">
                <a:solidFill>
                  <a:schemeClr val="bg1">
                    <a:lumMod val="65000"/>
                  </a:schemeClr>
                </a:solidFill>
                <a:latin typeface="Arial" charset="0"/>
                <a:sym typeface="Wingdings" pitchFamily="2" charset="2"/>
              </a:rPr>
              <a:t></a:t>
            </a:r>
            <a:r>
              <a:rPr lang="de-DE" altLang="de-DE" sz="1000">
                <a:solidFill>
                  <a:schemeClr val="bg1">
                    <a:lumMod val="65000"/>
                  </a:schemeClr>
                </a:solidFill>
                <a:latin typeface="Arial" charset="0"/>
              </a:rPr>
              <a:t> </a:t>
            </a:r>
            <a:fld id="{B6CD6EE2-4F61-4DD2-8496-17BF57D7F0C5}" type="slidenum">
              <a:rPr lang="de-DE" altLang="de-DE" sz="1000" smtClean="0">
                <a:solidFill>
                  <a:schemeClr val="bg1">
                    <a:lumMod val="65000"/>
                  </a:schemeClr>
                </a:solidFill>
                <a:latin typeface="Arial" charset="0"/>
              </a:rPr>
              <a:pPr eaLnBrk="1" hangingPunct="1">
                <a:spcBef>
                  <a:spcPct val="0"/>
                </a:spcBef>
                <a:buFontTx/>
                <a:buNone/>
              </a:pPr>
              <a:t>9</a:t>
            </a:fld>
            <a:endParaRPr lang="de-DE" altLang="de-DE" sz="1000">
              <a:solidFill>
                <a:schemeClr val="bg1">
                  <a:lumMod val="65000"/>
                </a:schemeClr>
              </a:solidFill>
              <a:latin typeface="Arial" charset="0"/>
            </a:endParaRPr>
          </a:p>
        </p:txBody>
      </p:sp>
    </p:spTree>
    <p:extLst>
      <p:ext uri="{BB962C8B-B14F-4D97-AF65-F5344CB8AC3E}">
        <p14:creationId xmlns:p14="http://schemas.microsoft.com/office/powerpoint/2010/main" val="2921039312"/>
      </p:ext>
    </p:extLst>
  </p:cSld>
  <p:clrMapOvr>
    <a:masterClrMapping/>
  </p:clrMapOvr>
</p:sld>
</file>

<file path=ppt/theme/theme1.xml><?xml version="1.0" encoding="utf-8"?>
<a:theme xmlns:a="http://schemas.openxmlformats.org/drawingml/2006/main" name="1_PowerpointTemplate16.1">
  <a:themeElements>
    <a:clrScheme name="GlobalTraceability16">
      <a:dk1>
        <a:srgbClr val="5E6263"/>
      </a:dk1>
      <a:lt1>
        <a:sysClr val="window" lastClr="FFFFFF"/>
      </a:lt1>
      <a:dk2>
        <a:srgbClr val="5E6263"/>
      </a:dk2>
      <a:lt2>
        <a:srgbClr val="EEECE1"/>
      </a:lt2>
      <a:accent1>
        <a:srgbClr val="1D9F9C"/>
      </a:accent1>
      <a:accent2>
        <a:srgbClr val="1D9F9C"/>
      </a:accent2>
      <a:accent3>
        <a:srgbClr val="1D9F9C"/>
      </a:accent3>
      <a:accent4>
        <a:srgbClr val="1D9F9C"/>
      </a:accent4>
      <a:accent5>
        <a:srgbClr val="1D9F9C"/>
      </a:accent5>
      <a:accent6>
        <a:srgbClr val="1D9F9C"/>
      </a:accent6>
      <a:hlink>
        <a:srgbClr val="6DBE4E"/>
      </a:hlink>
      <a:folHlink>
        <a:srgbClr val="99FF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owerpointTemplate16.1">
  <a:themeElements>
    <a:clrScheme name="GlobalTraceability16">
      <a:dk1>
        <a:srgbClr val="5E6263"/>
      </a:dk1>
      <a:lt1>
        <a:sysClr val="window" lastClr="FFFFFF"/>
      </a:lt1>
      <a:dk2>
        <a:srgbClr val="5E6263"/>
      </a:dk2>
      <a:lt2>
        <a:srgbClr val="EEECE1"/>
      </a:lt2>
      <a:accent1>
        <a:srgbClr val="1D9F9C"/>
      </a:accent1>
      <a:accent2>
        <a:srgbClr val="1D9F9C"/>
      </a:accent2>
      <a:accent3>
        <a:srgbClr val="1D9F9C"/>
      </a:accent3>
      <a:accent4>
        <a:srgbClr val="1D9F9C"/>
      </a:accent4>
      <a:accent5>
        <a:srgbClr val="1D9F9C"/>
      </a:accent5>
      <a:accent6>
        <a:srgbClr val="1D9F9C"/>
      </a:accent6>
      <a:hlink>
        <a:srgbClr val="6DBE4E"/>
      </a:hlink>
      <a:folHlink>
        <a:srgbClr val="99FF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3553</TotalTime>
  <Words>827</Words>
  <Application>Microsoft Office PowerPoint</Application>
  <PresentationFormat>Affichage à l'écran (4:3)</PresentationFormat>
  <Paragraphs>106</Paragraphs>
  <Slides>11</Slides>
  <Notes>2</Notes>
  <HiddenSlides>0</HiddenSlides>
  <MMClips>0</MMClips>
  <ScaleCrop>false</ScaleCrop>
  <HeadingPairs>
    <vt:vector size="6" baseType="variant">
      <vt:variant>
        <vt:lpstr>Polices utilisées</vt:lpstr>
      </vt:variant>
      <vt:variant>
        <vt:i4>4</vt:i4>
      </vt:variant>
      <vt:variant>
        <vt:lpstr>Thème</vt:lpstr>
      </vt:variant>
      <vt:variant>
        <vt:i4>2</vt:i4>
      </vt:variant>
      <vt:variant>
        <vt:lpstr>Titres des diapositives</vt:lpstr>
      </vt:variant>
      <vt:variant>
        <vt:i4>11</vt:i4>
      </vt:variant>
    </vt:vector>
  </HeadingPairs>
  <TitlesOfParts>
    <vt:vector size="17" baseType="lpstr">
      <vt:lpstr>Arial</vt:lpstr>
      <vt:lpstr>Calibri</vt:lpstr>
      <vt:lpstr>Franklin Gothic Medium Cond</vt:lpstr>
      <vt:lpstr>Times New Roman</vt:lpstr>
      <vt:lpstr>1_PowerpointTemplate16.1</vt:lpstr>
      <vt:lpstr>PowerpointTemplate16.1</vt:lpstr>
      <vt:lpstr>Présentation PowerPoint</vt:lpstr>
      <vt:lpstr>Présentation PowerPoint</vt:lpstr>
      <vt:lpstr>Présentation PowerPoint</vt:lpstr>
      <vt:lpstr>RADIX Tree Un système pour tous les types d’acteurs</vt:lpstr>
      <vt:lpstr>Comment ça marche ?</vt:lpstr>
      <vt:lpstr>Présentation PowerPoint</vt:lpstr>
      <vt:lpstr>Présentation PowerPoint</vt:lpstr>
      <vt:lpstr>Présentation PowerPoint</vt:lpstr>
      <vt:lpstr>Nos services et accompagnements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Erick Kohpe</cp:lastModifiedBy>
  <cp:revision>73</cp:revision>
  <dcterms:modified xsi:type="dcterms:W3CDTF">2020-09-30T17:39:30Z</dcterms:modified>
</cp:coreProperties>
</file>